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77" r:id="rId8"/>
    <p:sldId id="273" r:id="rId9"/>
    <p:sldId id="276" r:id="rId10"/>
    <p:sldId id="271" r:id="rId11"/>
    <p:sldId id="274" r:id="rId12"/>
    <p:sldId id="275" r:id="rId13"/>
    <p:sldId id="280" r:id="rId14"/>
    <p:sldId id="272" r:id="rId15"/>
    <p:sldId id="281" r:id="rId16"/>
    <p:sldId id="282" r:id="rId17"/>
    <p:sldId id="283" r:id="rId18"/>
    <p:sldId id="287" r:id="rId19"/>
    <p:sldId id="284" r:id="rId20"/>
    <p:sldId id="285" r:id="rId21"/>
    <p:sldId id="286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4810233790220667"/>
                  <c:y val="3.28582005641672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77667295916345"/>
                  <c:y val="0.101335096784776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1253823860177607E-2"/>
                  <c:y val="-0.16253588418635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381374998299193E-2"/>
                  <c:y val="-0.230803190616797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4386209434249128"/>
                  <c:y val="-2.98634350393700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275145189848634"/>
                  <c:y val="5.3346251640419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KDRT</c:v>
                </c:pt>
                <c:pt idx="1">
                  <c:v>Kekerasan Seksual/Persetubuhan</c:v>
                </c:pt>
                <c:pt idx="2">
                  <c:v>Trafficking</c:v>
                </c:pt>
                <c:pt idx="3">
                  <c:v>Non Litigasi (Pendampingan Kasus)</c:v>
                </c:pt>
                <c:pt idx="4">
                  <c:v>ABH</c:v>
                </c:pt>
                <c:pt idx="5">
                  <c:v>Hak Asuh Anak</c:v>
                </c:pt>
                <c:pt idx="6">
                  <c:v>Perceraian</c:v>
                </c:pt>
                <c:pt idx="7">
                  <c:v>Kekerasan Dalam Pacaran (KDP)</c:v>
                </c:pt>
                <c:pt idx="8">
                  <c:v>Pidana (Pembunuhan Orok)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46</c:v>
                </c:pt>
                <c:pt idx="1">
                  <c:v>25</c:v>
                </c:pt>
                <c:pt idx="2">
                  <c:v>15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89855670908136"/>
          <c:y val="0"/>
          <c:w val="0.3313237581413434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267239322357431E-2"/>
          <c:y val="0.12105855855855856"/>
          <c:w val="0.48695371033166307"/>
          <c:h val="0.733108108108108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-8.4818778334526362E-2"/>
                  <c:y val="-8.25718237922962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230386542591267"/>
                  <c:y val="-0.221465914733631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610474827010256E-2"/>
                  <c:y val="-0.125578137192310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344309234073043E-3"/>
                  <c:y val="0.209278215223097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129086136960153E-3"/>
                  <c:y val="-8.44637156841881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59890240992603E-4"/>
                  <c:y val="-0.120447790309995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0.241606015464283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037037037037042E-3"/>
                  <c:y val="-0.301649464425054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1844196558763483E-2"/>
                  <c:y val="-0.14391058381215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KDRT</c:v>
                </c:pt>
                <c:pt idx="1">
                  <c:v>Kekerasan Seksual/Persetubuhan</c:v>
                </c:pt>
                <c:pt idx="2">
                  <c:v>Trafficking</c:v>
                </c:pt>
                <c:pt idx="3">
                  <c:v>Non Litigasi (Pendampingan Kasus)</c:v>
                </c:pt>
                <c:pt idx="4">
                  <c:v>ABH</c:v>
                </c:pt>
                <c:pt idx="5">
                  <c:v>Hak Asuh Anak</c:v>
                </c:pt>
                <c:pt idx="6">
                  <c:v>Perceraian</c:v>
                </c:pt>
                <c:pt idx="7">
                  <c:v>Kekerasan Dalam Pacaran (KDP)</c:v>
                </c:pt>
                <c:pt idx="8">
                  <c:v>Perburuhan Perempuan</c:v>
                </c:pt>
                <c:pt idx="9">
                  <c:v>Pencemaran Nama Baik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</c:v>
                </c:pt>
                <c:pt idx="1">
                  <c:v>15</c:v>
                </c:pt>
                <c:pt idx="2">
                  <c:v>1</c:v>
                </c:pt>
                <c:pt idx="3">
                  <c:v>30</c:v>
                </c:pt>
                <c:pt idx="4">
                  <c:v>7</c:v>
                </c:pt>
                <c:pt idx="5">
                  <c:v>3</c:v>
                </c:pt>
                <c:pt idx="6">
                  <c:v>6</c:v>
                </c:pt>
                <c:pt idx="7">
                  <c:v>1</c:v>
                </c:pt>
                <c:pt idx="8">
                  <c:v>8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41698259939729"/>
          <c:y val="1.587176033034296E-2"/>
          <c:w val="0.33132375814134346"/>
          <c:h val="0.98412823966965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3063A-7A26-4565-A517-8AEC4F65BC2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15D75-E354-4EB8-B419-D068791F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15D75-E354-4EB8-B419-D068791F4E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16BD-47D8-4822-B139-FABE79BF61FF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08A5-1A78-41C6-A7B1-058278E88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1253-71E6-4DEC-ADE8-A5D6F148114E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AB26-DCF9-4110-AADA-69A0C24F4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D1D0-63BE-4295-B733-961699EDD13D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6B61-F3BD-4505-A432-A3CC5E8B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E036-A71A-48F3-A321-A062A473B102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6792-E70C-4548-99E0-D52D70BD9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9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A967-1937-43F0-8E0E-24B11B535CF8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3F2E-F21D-4405-8585-3068BC22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23E9-3EE3-4C6C-BC03-56ECCE693C5D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1E71-6A78-493B-AC73-641EFE58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8FDC-2AF0-4400-9B0E-12A055BC19BB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DCF4-C54B-48B7-AE39-17650F634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3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B759-F5C4-45E6-A9B3-67371E105F67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5E51-CCB0-4355-B046-8C0B77F3C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BC8C-87F9-44ED-94D1-86ED19E25B0A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2C44-D2EB-4E24-85CB-A666909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19A5-A034-4408-8B4E-29A84183B502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54F9-4D79-42E5-9231-C50F08B06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93CB-0237-44E9-AE10-CB849E12A4E4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9695-606F-4248-8BFA-B3C5B908F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6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C85B4-EEA4-40B0-A7DE-9E745F0C5531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26A0F-4AA9-4847-8D61-590B4637A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Pictures\Bluetooth\logo ap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03825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457200" y="3178175"/>
            <a:ext cx="8305800" cy="1470025"/>
          </a:xfrm>
        </p:spPr>
        <p:txBody>
          <a:bodyPr/>
          <a:lstStyle/>
          <a:p>
            <a:r>
              <a:rPr lang="en-US" sz="3000" b="1" dirty="0" smtClean="0"/>
              <a:t>LEMBAGA BANTUAN HUKUM</a:t>
            </a:r>
            <a:br>
              <a:rPr lang="en-US" sz="3000" b="1" dirty="0" smtClean="0"/>
            </a:br>
            <a:r>
              <a:rPr lang="en-US" sz="3000" b="1" dirty="0" smtClean="0"/>
              <a:t>ASOSIASI PEREMPUAN INDONESIA </a:t>
            </a:r>
            <a:br>
              <a:rPr lang="en-US" sz="3000" b="1" dirty="0" smtClean="0"/>
            </a:br>
            <a:r>
              <a:rPr lang="en-US" sz="3000" b="1" dirty="0" smtClean="0"/>
              <a:t>UNTUK KEADILAN</a:t>
            </a:r>
            <a:br>
              <a:rPr lang="en-US" sz="3000" b="1" dirty="0" smtClean="0"/>
            </a:br>
            <a:r>
              <a:rPr lang="en-US" sz="3000" b="1" dirty="0" smtClean="0"/>
              <a:t>(LBH APIK) BALI</a:t>
            </a:r>
            <a:endParaRPr lang="en-US" sz="3000" dirty="0" smtClean="0"/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376363" y="6019800"/>
            <a:ext cx="6400800" cy="6096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Jalan Suli No. 119 A3 Denpasar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853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000" b="1" dirty="0" smtClean="0"/>
              <a:t>LAUNCHING CATATAN AKHIR TAHUN </a:t>
            </a:r>
            <a:r>
              <a:rPr lang="en-US" sz="3000" b="1" dirty="0"/>
              <a:t>(</a:t>
            </a:r>
            <a:r>
              <a:rPr lang="en-US" sz="3000" b="1" dirty="0" smtClean="0"/>
              <a:t>CATAHU) </a:t>
            </a:r>
            <a:r>
              <a:rPr lang="en-US" sz="3000" b="1" dirty="0"/>
              <a:t>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5114" y="1138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OM SWASTYASTU…..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PRESENTASE KASUS SAMPAI 8 DESEMBER TAHUN 2017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720023"/>
              </p:ext>
            </p:extLst>
          </p:nvPr>
        </p:nvGraphicFramePr>
        <p:xfrm>
          <a:off x="381000" y="1219200"/>
          <a:ext cx="8382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JUMLAH KASUS 2017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Jumlah</a:t>
            </a:r>
            <a:r>
              <a:rPr lang="en-US" sz="2000" b="1" dirty="0" smtClean="0"/>
              <a:t>  119 </a:t>
            </a:r>
            <a:r>
              <a:rPr lang="en-US" sz="2000" b="1" dirty="0" err="1" smtClean="0"/>
              <a:t>Kasus</a:t>
            </a:r>
            <a:endParaRPr lang="en-US" sz="2000" b="1" dirty="0" smtClean="0"/>
          </a:p>
          <a:p>
            <a:r>
              <a:rPr lang="en-US" sz="2000" dirty="0"/>
              <a:t>KDRT : 47 </a:t>
            </a:r>
            <a:r>
              <a:rPr lang="en-US" sz="2000" dirty="0" err="1"/>
              <a:t>Kasus</a:t>
            </a:r>
            <a:endParaRPr lang="en-US" sz="2000" dirty="0"/>
          </a:p>
          <a:p>
            <a:r>
              <a:rPr lang="en-US" sz="2000" dirty="0" smtClean="0"/>
              <a:t>Non </a:t>
            </a:r>
            <a:r>
              <a:rPr lang="en-US" sz="2000" dirty="0" err="1" smtClean="0"/>
              <a:t>Litigasi</a:t>
            </a:r>
            <a:r>
              <a:rPr lang="en-US" sz="2000" dirty="0" smtClean="0"/>
              <a:t> (</a:t>
            </a:r>
            <a:r>
              <a:rPr lang="en-US" sz="2000" dirty="0" err="1" smtClean="0"/>
              <a:t>Pendampingan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) : 30 </a:t>
            </a:r>
            <a:r>
              <a:rPr lang="en-US" sz="2000" dirty="0" err="1" smtClean="0"/>
              <a:t>Kasus</a:t>
            </a:r>
            <a:endParaRPr lang="en-US" sz="2000" dirty="0" smtClean="0"/>
          </a:p>
          <a:p>
            <a:r>
              <a:rPr lang="en-US" sz="2000" dirty="0" err="1" smtClean="0"/>
              <a:t>Kekerasan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/</a:t>
            </a:r>
            <a:r>
              <a:rPr lang="en-US" sz="2000" dirty="0" err="1" smtClean="0"/>
              <a:t>Pencabulan</a:t>
            </a:r>
            <a:r>
              <a:rPr lang="en-US" sz="2000" dirty="0" smtClean="0"/>
              <a:t> : 15 </a:t>
            </a:r>
            <a:r>
              <a:rPr lang="en-US" sz="2000" dirty="0" err="1" smtClean="0"/>
              <a:t>Kasus</a:t>
            </a:r>
            <a:endParaRPr lang="en-US" sz="2000" dirty="0" smtClean="0"/>
          </a:p>
          <a:p>
            <a:r>
              <a:rPr lang="en-US" sz="2000" dirty="0" err="1" smtClean="0"/>
              <a:t>Perburuhan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: 8 </a:t>
            </a:r>
            <a:r>
              <a:rPr lang="en-US" sz="2000" dirty="0" err="1" smtClean="0"/>
              <a:t>Kasus</a:t>
            </a:r>
            <a:endParaRPr lang="en-US" sz="2000" dirty="0" smtClean="0"/>
          </a:p>
          <a:p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Berhadapan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(ABH) : 7 </a:t>
            </a:r>
            <a:r>
              <a:rPr lang="en-US" sz="2000" dirty="0" err="1" smtClean="0"/>
              <a:t>Kasus</a:t>
            </a:r>
            <a:endParaRPr lang="en-US" sz="2000" dirty="0" smtClean="0"/>
          </a:p>
          <a:p>
            <a:r>
              <a:rPr lang="en-US" sz="2000" dirty="0" err="1" smtClean="0"/>
              <a:t>Perceraian</a:t>
            </a:r>
            <a:r>
              <a:rPr lang="en-US" sz="2000" dirty="0" smtClean="0"/>
              <a:t> : 6 </a:t>
            </a:r>
            <a:r>
              <a:rPr lang="en-US" sz="2000" dirty="0" err="1" smtClean="0"/>
              <a:t>Kasus</a:t>
            </a:r>
            <a:endParaRPr lang="en-US" sz="2000" dirty="0" smtClean="0"/>
          </a:p>
          <a:p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Asuh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: 3 </a:t>
            </a:r>
            <a:r>
              <a:rPr lang="en-US" sz="2000" dirty="0" err="1" smtClean="0"/>
              <a:t>Kasus</a:t>
            </a:r>
            <a:endParaRPr lang="en-US" sz="2000" dirty="0" smtClean="0"/>
          </a:p>
          <a:p>
            <a:r>
              <a:rPr lang="en-US" sz="2000" dirty="0" err="1" smtClean="0"/>
              <a:t>Kekerasan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Pacaran</a:t>
            </a:r>
            <a:r>
              <a:rPr lang="en-US" sz="2000" dirty="0" smtClean="0"/>
              <a:t> : 1 </a:t>
            </a:r>
            <a:r>
              <a:rPr lang="en-US" sz="2000" dirty="0" err="1" smtClean="0"/>
              <a:t>Kasus</a:t>
            </a:r>
            <a:endParaRPr lang="en-US" sz="2000" dirty="0" smtClean="0"/>
          </a:p>
          <a:p>
            <a:r>
              <a:rPr lang="en-US" sz="2000" dirty="0" smtClean="0"/>
              <a:t>Trafficking : 1 </a:t>
            </a:r>
            <a:r>
              <a:rPr lang="en-US" sz="2000" dirty="0" err="1" smtClean="0"/>
              <a:t>Kasus</a:t>
            </a:r>
            <a:endParaRPr lang="en-US" sz="2000" dirty="0" smtClean="0"/>
          </a:p>
          <a:p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: 1 </a:t>
            </a:r>
            <a:r>
              <a:rPr lang="en-US" sz="2000" dirty="0" err="1" smtClean="0"/>
              <a:t>Kasus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2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JUMLAH KASUS DI WILAYAH TAHUN 2017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Dimana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Kasus-Kasus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Tahun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berada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wilayah</a:t>
            </a:r>
            <a:r>
              <a:rPr lang="en-US" sz="2800" b="1" dirty="0" smtClean="0"/>
              <a:t>  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Denpasar	: 51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Buleleng</a:t>
            </a:r>
            <a:r>
              <a:rPr lang="en-US" sz="2800" b="1" dirty="0" smtClean="0"/>
              <a:t>	 	: 24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Badung</a:t>
            </a:r>
            <a:r>
              <a:rPr lang="en-US" sz="2800" b="1" dirty="0" smtClean="0"/>
              <a:t> 		: 17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Gianyar</a:t>
            </a:r>
            <a:r>
              <a:rPr lang="en-US" sz="2800" b="1" dirty="0" smtClean="0"/>
              <a:t>		: 16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Tabanan</a:t>
            </a:r>
            <a:r>
              <a:rPr lang="en-US" sz="2800" b="1" dirty="0" smtClean="0"/>
              <a:t>		:   6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Karangasem</a:t>
            </a:r>
            <a:r>
              <a:rPr lang="en-US" sz="2800" b="1" dirty="0"/>
              <a:t>	</a:t>
            </a:r>
            <a:r>
              <a:rPr lang="en-US" sz="2800" b="1" dirty="0" smtClean="0"/>
              <a:t>:   4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0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ANALISA KASUS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just"/>
            <a:r>
              <a:rPr lang="en-US" sz="1800" b="1" dirty="0" smtClean="0"/>
              <a:t>KDRT :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berupa</a:t>
            </a:r>
            <a:r>
              <a:rPr lang="en-US" sz="1800" dirty="0" smtClean="0"/>
              <a:t> </a:t>
            </a:r>
            <a:r>
              <a:rPr lang="en-US" sz="1800" dirty="0" err="1" smtClean="0"/>
              <a:t>kekerasan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istri</a:t>
            </a:r>
            <a:r>
              <a:rPr lang="en-US" sz="1800" dirty="0" smtClean="0"/>
              <a:t> (KTI)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alasan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</a:t>
            </a:r>
            <a:r>
              <a:rPr lang="en-US" sz="1800" dirty="0" smtClean="0"/>
              <a:t>/</a:t>
            </a:r>
            <a:r>
              <a:rPr lang="en-US" sz="1800" dirty="0" err="1" smtClean="0"/>
              <a:t>penelantaran</a:t>
            </a:r>
            <a:r>
              <a:rPr lang="en-US" sz="1800" dirty="0" smtClean="0"/>
              <a:t>, </a:t>
            </a:r>
            <a:r>
              <a:rPr lang="en-US" sz="1800" dirty="0" err="1" smtClean="0"/>
              <a:t>perselingkuhan</a:t>
            </a:r>
            <a:r>
              <a:rPr lang="en-US" sz="1800" dirty="0" smtClean="0"/>
              <a:t>, </a:t>
            </a:r>
            <a:r>
              <a:rPr lang="en-US" sz="1800" dirty="0" err="1" smtClean="0"/>
              <a:t>campur</a:t>
            </a:r>
            <a:r>
              <a:rPr lang="en-US" sz="1800" dirty="0" smtClean="0"/>
              <a:t> </a:t>
            </a:r>
            <a:r>
              <a:rPr lang="en-US" sz="1800" dirty="0" err="1" smtClean="0"/>
              <a:t>tangan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ketiga</a:t>
            </a:r>
            <a:r>
              <a:rPr lang="en-US" sz="1800" dirty="0" smtClean="0"/>
              <a:t> (</a:t>
            </a:r>
            <a:r>
              <a:rPr lang="en-US" sz="1800" dirty="0" err="1" smtClean="0"/>
              <a:t>mertua</a:t>
            </a:r>
            <a:r>
              <a:rPr lang="en-US" sz="1800" dirty="0" smtClean="0"/>
              <a:t>),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antar</a:t>
            </a:r>
            <a:r>
              <a:rPr lang="en-US" sz="1800" dirty="0" smtClean="0"/>
              <a:t> </a:t>
            </a:r>
            <a:r>
              <a:rPr lang="en-US" sz="1800" dirty="0" err="1" smtClean="0"/>
              <a:t>pasangan</a:t>
            </a:r>
            <a:r>
              <a:rPr lang="en-US" sz="1800" dirty="0" smtClean="0"/>
              <a:t>. Yang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kekerasan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, </a:t>
            </a:r>
            <a:r>
              <a:rPr lang="en-US" sz="1800" dirty="0" err="1" smtClean="0"/>
              <a:t>psikis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penelantaran</a:t>
            </a:r>
            <a:r>
              <a:rPr lang="en-US" sz="1800" dirty="0" smtClean="0"/>
              <a:t>. </a:t>
            </a:r>
            <a:r>
              <a:rPr lang="en-US" sz="1800" dirty="0" err="1" smtClean="0"/>
              <a:t>Korban</a:t>
            </a:r>
            <a:r>
              <a:rPr lang="en-US" sz="1800" dirty="0" smtClean="0"/>
              <a:t> KDRT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memilih</a:t>
            </a:r>
            <a:r>
              <a:rPr lang="en-US" sz="1800" dirty="0" smtClean="0"/>
              <a:t> </a:t>
            </a:r>
            <a:r>
              <a:rPr lang="en-US" sz="1800" dirty="0" err="1" smtClean="0"/>
              <a:t>solusi</a:t>
            </a:r>
            <a:r>
              <a:rPr lang="en-US" sz="1800" dirty="0" smtClean="0"/>
              <a:t> </a:t>
            </a:r>
            <a:r>
              <a:rPr lang="en-US" sz="1800" dirty="0" err="1" smtClean="0"/>
              <a:t>perceraian</a:t>
            </a:r>
            <a:r>
              <a:rPr lang="en-US" sz="1800" dirty="0" smtClean="0"/>
              <a:t> (</a:t>
            </a: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  <a:r>
              <a:rPr lang="en-US" sz="1800" dirty="0" err="1" smtClean="0"/>
              <a:t>perdata</a:t>
            </a:r>
            <a:r>
              <a:rPr lang="en-US" sz="1800" dirty="0" smtClean="0"/>
              <a:t>) </a:t>
            </a:r>
            <a:r>
              <a:rPr lang="en-US" sz="1800" dirty="0" err="1" smtClean="0"/>
              <a:t>daripada</a:t>
            </a:r>
            <a:r>
              <a:rPr lang="en-US" sz="1800" dirty="0" smtClean="0"/>
              <a:t> </a:t>
            </a:r>
            <a:r>
              <a:rPr lang="en-US" sz="1800" dirty="0" err="1" smtClean="0"/>
              <a:t>melaporkan</a:t>
            </a:r>
            <a:r>
              <a:rPr lang="en-US" sz="1800" dirty="0" smtClean="0"/>
              <a:t> </a:t>
            </a:r>
            <a:r>
              <a:rPr lang="en-US" sz="1800" dirty="0" err="1" smtClean="0"/>
              <a:t>pasangan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polisi</a:t>
            </a:r>
            <a:r>
              <a:rPr lang="en-US" sz="1800" dirty="0" smtClean="0"/>
              <a:t> (</a:t>
            </a: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  <a:r>
              <a:rPr lang="en-US" sz="1800" dirty="0" err="1" smtClean="0"/>
              <a:t>pidana</a:t>
            </a:r>
            <a:r>
              <a:rPr lang="en-US" sz="1800" dirty="0" smtClean="0"/>
              <a:t>). </a:t>
            </a:r>
          </a:p>
          <a:p>
            <a:pPr algn="just"/>
            <a:r>
              <a:rPr lang="en-US" sz="1800" b="1" dirty="0" smtClean="0"/>
              <a:t>Non </a:t>
            </a:r>
            <a:r>
              <a:rPr lang="en-US" sz="1800" b="1" dirty="0" err="1" smtClean="0"/>
              <a:t>Litigasi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Konsultasi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Mediasi</a:t>
            </a:r>
            <a:r>
              <a:rPr lang="en-US" sz="1800" b="1" dirty="0" smtClean="0"/>
              <a:t>, Home Visit, </a:t>
            </a:r>
            <a:r>
              <a:rPr lang="en-US" sz="1800" b="1" dirty="0" err="1" smtClean="0"/>
              <a:t>Pendampingan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Hukum</a:t>
            </a:r>
            <a:r>
              <a:rPr lang="en-US" sz="1800" b="1" dirty="0" smtClean="0"/>
              <a:t>) :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relawan</a:t>
            </a:r>
            <a:r>
              <a:rPr lang="en-US" sz="1800" dirty="0" smtClean="0"/>
              <a:t> / paralegal LBH APIK Bali yang </a:t>
            </a:r>
            <a:r>
              <a:rPr lang="en-US" sz="1800" dirty="0" err="1" smtClean="0"/>
              <a:t>mengutamakan</a:t>
            </a:r>
            <a:r>
              <a:rPr lang="en-US" sz="1800" dirty="0" smtClean="0"/>
              <a:t> </a:t>
            </a:r>
            <a:r>
              <a:rPr lang="en-US" sz="1800" dirty="0" err="1" smtClean="0"/>
              <a:t>jalur-jalur</a:t>
            </a:r>
            <a:r>
              <a:rPr lang="en-US" sz="1800" dirty="0" smtClean="0"/>
              <a:t> </a:t>
            </a:r>
            <a:r>
              <a:rPr lang="en-US" sz="1800" dirty="0" err="1" smtClean="0"/>
              <a:t>kekeluargaan</a:t>
            </a:r>
            <a:r>
              <a:rPr lang="en-US" sz="1800" dirty="0" smtClean="0"/>
              <a:t> / </a:t>
            </a:r>
            <a:r>
              <a:rPr lang="en-US" sz="1800" dirty="0" err="1" smtClean="0"/>
              <a:t>perdamaian</a:t>
            </a:r>
            <a:r>
              <a:rPr lang="en-US" sz="1800" dirty="0" smtClean="0"/>
              <a:t> non </a:t>
            </a:r>
            <a:r>
              <a:rPr lang="en-US" sz="1800" dirty="0" err="1" smtClean="0"/>
              <a:t>litigasi</a:t>
            </a:r>
            <a:r>
              <a:rPr lang="en-US" sz="1800" dirty="0" smtClean="0"/>
              <a:t> di </a:t>
            </a:r>
            <a:r>
              <a:rPr lang="en-US" sz="1800" dirty="0" err="1" smtClean="0"/>
              <a:t>komunitas</a:t>
            </a:r>
            <a:r>
              <a:rPr lang="en-US" sz="1800" dirty="0" smtClean="0"/>
              <a:t> </a:t>
            </a:r>
            <a:r>
              <a:rPr lang="en-US" sz="1800" dirty="0" err="1" smtClean="0"/>
              <a:t>wilayah</a:t>
            </a:r>
            <a:r>
              <a:rPr lang="en-US" sz="1800" dirty="0" smtClean="0"/>
              <a:t> </a:t>
            </a:r>
            <a:r>
              <a:rPr lang="en-US" sz="1800" dirty="0" err="1" smtClean="0"/>
              <a:t>dampingan</a:t>
            </a:r>
            <a:r>
              <a:rPr lang="en-US" sz="1800" dirty="0" smtClean="0"/>
              <a:t> LBH APIK.</a:t>
            </a:r>
          </a:p>
          <a:p>
            <a:pPr algn="just"/>
            <a:r>
              <a:rPr lang="en-US" sz="1800" b="1" dirty="0" err="1" smtClean="0"/>
              <a:t>Anak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Berhadapan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Hukum</a:t>
            </a:r>
            <a:r>
              <a:rPr lang="en-US" sz="1800" b="1" dirty="0" smtClean="0"/>
              <a:t> (ABH) : </a:t>
            </a:r>
            <a:r>
              <a:rPr lang="en-US" sz="1800" dirty="0" err="1" smtClean="0"/>
              <a:t>Anak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korban</a:t>
            </a:r>
            <a:r>
              <a:rPr lang="en-US" sz="1800" dirty="0" smtClean="0"/>
              <a:t> </a:t>
            </a:r>
            <a:r>
              <a:rPr lang="en-US" sz="1800" dirty="0" err="1" smtClean="0"/>
              <a:t>seksual</a:t>
            </a:r>
            <a:r>
              <a:rPr lang="en-US" sz="1800" dirty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orang </a:t>
            </a:r>
            <a:r>
              <a:rPr lang="en-US" sz="1800" dirty="0" err="1" smtClean="0"/>
              <a:t>dekat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orang </a:t>
            </a:r>
            <a:r>
              <a:rPr lang="en-US" sz="1800" dirty="0" err="1" smtClean="0"/>
              <a:t>dewasa</a:t>
            </a:r>
            <a:r>
              <a:rPr lang="en-US" sz="1800" dirty="0" smtClean="0"/>
              <a:t>, </a:t>
            </a:r>
            <a:r>
              <a:rPr lang="en-US" sz="1800" dirty="0" err="1" smtClean="0"/>
              <a:t>anak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pelaku</a:t>
            </a:r>
            <a:r>
              <a:rPr lang="en-US" sz="1800" dirty="0" smtClean="0"/>
              <a:t> </a:t>
            </a:r>
            <a:r>
              <a:rPr lang="en-US" sz="1800" dirty="0" err="1" smtClean="0"/>
              <a:t>tindak</a:t>
            </a:r>
            <a:r>
              <a:rPr lang="en-US" sz="1800" dirty="0" smtClean="0"/>
              <a:t> </a:t>
            </a:r>
            <a:r>
              <a:rPr lang="en-US" sz="1800" dirty="0" err="1" smtClean="0"/>
              <a:t>pidana</a:t>
            </a:r>
            <a:r>
              <a:rPr lang="en-US" sz="1800" dirty="0" smtClean="0"/>
              <a:t>,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: </a:t>
            </a:r>
            <a:r>
              <a:rPr lang="en-US" sz="1800" dirty="0" err="1" smtClean="0"/>
              <a:t>pencurian</a:t>
            </a:r>
            <a:r>
              <a:rPr lang="en-US" sz="1800" dirty="0" smtClean="0"/>
              <a:t>, </a:t>
            </a:r>
            <a:r>
              <a:rPr lang="en-US" sz="1800" dirty="0" err="1" smtClean="0"/>
              <a:t>pelaku</a:t>
            </a:r>
            <a:r>
              <a:rPr lang="en-US" sz="1800" dirty="0" smtClean="0"/>
              <a:t> </a:t>
            </a:r>
            <a:r>
              <a:rPr lang="en-US" sz="1800" dirty="0" err="1" smtClean="0"/>
              <a:t>seksual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pacar</a:t>
            </a:r>
            <a:r>
              <a:rPr lang="en-US" sz="1800" dirty="0" smtClean="0"/>
              <a:t>. </a:t>
            </a:r>
            <a:r>
              <a:rPr lang="en-US" sz="1800" dirty="0" err="1" smtClean="0"/>
              <a:t>Akar</a:t>
            </a:r>
            <a:r>
              <a:rPr lang="en-US" sz="1800" dirty="0" smtClean="0"/>
              <a:t> </a:t>
            </a:r>
            <a:r>
              <a:rPr lang="en-US" sz="1800" dirty="0" err="1" smtClean="0"/>
              <a:t>masalah</a:t>
            </a:r>
            <a:r>
              <a:rPr lang="en-US" sz="1800" dirty="0" smtClean="0"/>
              <a:t> </a:t>
            </a:r>
            <a:r>
              <a:rPr lang="en-US" sz="1800" dirty="0" err="1" smtClean="0"/>
              <a:t>kasus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perceraian</a:t>
            </a:r>
            <a:r>
              <a:rPr lang="en-US" sz="1800" dirty="0" smtClean="0"/>
              <a:t> orang </a:t>
            </a:r>
            <a:r>
              <a:rPr lang="en-US" sz="1800" dirty="0" err="1" smtClean="0"/>
              <a:t>tua</a:t>
            </a:r>
            <a:r>
              <a:rPr lang="en-US" sz="1800" dirty="0" smtClean="0"/>
              <a:t>.</a:t>
            </a:r>
            <a:endParaRPr lang="en-US" sz="1800" b="1" dirty="0" smtClean="0"/>
          </a:p>
          <a:p>
            <a:pPr algn="just"/>
            <a:r>
              <a:rPr lang="en-US" sz="1800" b="1" dirty="0" err="1" smtClean="0"/>
              <a:t>Perceraian</a:t>
            </a:r>
            <a:r>
              <a:rPr lang="en-US" sz="1800" b="1" dirty="0" smtClean="0"/>
              <a:t> : </a:t>
            </a:r>
            <a:r>
              <a:rPr lang="en-US" sz="1800" dirty="0" err="1" smtClean="0"/>
              <a:t>Penggugat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perempuan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korban</a:t>
            </a:r>
            <a:r>
              <a:rPr lang="en-US" sz="1800" dirty="0" smtClean="0"/>
              <a:t> </a:t>
            </a:r>
            <a:r>
              <a:rPr lang="en-US" sz="1800" dirty="0" err="1" smtClean="0"/>
              <a:t>kekerasan</a:t>
            </a:r>
            <a:r>
              <a:rPr lang="en-US" sz="1800" dirty="0" smtClean="0"/>
              <a:t> </a:t>
            </a:r>
            <a:r>
              <a:rPr lang="en-US" sz="1800" dirty="0" err="1" smtClean="0"/>
              <a:t>pasangan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Surat</a:t>
            </a:r>
            <a:r>
              <a:rPr lang="en-US" sz="1800" dirty="0" smtClean="0"/>
              <a:t> </a:t>
            </a:r>
            <a:r>
              <a:rPr lang="en-US" sz="1800" dirty="0" err="1" smtClean="0"/>
              <a:t>Keterangan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Mampu</a:t>
            </a:r>
            <a:r>
              <a:rPr lang="en-US" sz="1800" dirty="0" smtClean="0"/>
              <a:t> (SKTM)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mengakses</a:t>
            </a:r>
            <a:r>
              <a:rPr lang="en-US" sz="1800" dirty="0" smtClean="0"/>
              <a:t> </a:t>
            </a:r>
            <a:r>
              <a:rPr lang="en-US" sz="1800" dirty="0" err="1" smtClean="0"/>
              <a:t>dana</a:t>
            </a:r>
            <a:r>
              <a:rPr lang="en-US" sz="1800" dirty="0" smtClean="0"/>
              <a:t> BPHN.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perempuan</a:t>
            </a:r>
            <a:r>
              <a:rPr lang="en-US" sz="1800" dirty="0" smtClean="0"/>
              <a:t> </a:t>
            </a:r>
            <a:r>
              <a:rPr lang="en-US" sz="1800" dirty="0" err="1" smtClean="0"/>
              <a:t>dampingan</a:t>
            </a:r>
            <a:r>
              <a:rPr lang="en-US" sz="1800" dirty="0" smtClean="0"/>
              <a:t> LBH APIK di </a:t>
            </a:r>
            <a:r>
              <a:rPr lang="en-US" sz="1800" dirty="0" err="1" smtClean="0"/>
              <a:t>komunitas</a:t>
            </a:r>
            <a:r>
              <a:rPr lang="en-US" sz="1800" dirty="0" smtClean="0"/>
              <a:t> </a:t>
            </a:r>
            <a:r>
              <a:rPr lang="en-US" sz="1800" dirty="0" err="1" smtClean="0"/>
              <a:t>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ditelantarkan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pasangan</a:t>
            </a:r>
            <a:r>
              <a:rPr lang="en-US" sz="1800" dirty="0" smtClean="0"/>
              <a:t>, </a:t>
            </a:r>
            <a:r>
              <a:rPr lang="en-US" sz="1800" dirty="0" err="1" smtClean="0"/>
              <a:t>bahkan</a:t>
            </a:r>
            <a:r>
              <a:rPr lang="en-US" sz="1800" dirty="0" smtClean="0"/>
              <a:t>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cerai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adat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bertahun-tahun</a:t>
            </a:r>
            <a:r>
              <a:rPr lang="en-US" sz="1800" dirty="0" smtClean="0"/>
              <a:t> </a:t>
            </a:r>
            <a:r>
              <a:rPr lang="en-US" sz="1800" dirty="0" err="1" smtClean="0"/>
              <a:t>tanpa</a:t>
            </a:r>
            <a:r>
              <a:rPr lang="en-US" sz="1800" dirty="0" smtClean="0"/>
              <a:t> </a:t>
            </a:r>
            <a:r>
              <a:rPr lang="en-US" sz="1800" dirty="0" err="1" smtClean="0"/>
              <a:t>pengesahan</a:t>
            </a:r>
            <a:r>
              <a:rPr lang="en-US" sz="1800" dirty="0" smtClean="0"/>
              <a:t> di </a:t>
            </a:r>
            <a:r>
              <a:rPr lang="en-US" sz="1800" dirty="0" err="1" smtClean="0"/>
              <a:t>pengadilan</a:t>
            </a:r>
            <a:r>
              <a:rPr lang="en-US" sz="1800" dirty="0" smtClean="0"/>
              <a:t>,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akses</a:t>
            </a:r>
            <a:r>
              <a:rPr lang="en-US" sz="1800" dirty="0" smtClean="0"/>
              <a:t> </a:t>
            </a:r>
            <a:r>
              <a:rPr lang="en-US" sz="1800" dirty="0" err="1" smtClean="0"/>
              <a:t>keadilan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</a:t>
            </a:r>
            <a:r>
              <a:rPr lang="en-US" sz="1800" dirty="0" smtClean="0"/>
              <a:t> </a:t>
            </a:r>
            <a:r>
              <a:rPr lang="en-US" sz="1800" dirty="0" err="1" smtClean="0"/>
              <a:t>hak</a:t>
            </a:r>
            <a:r>
              <a:rPr lang="en-US" sz="1800" dirty="0" smtClean="0"/>
              <a:t> </a:t>
            </a:r>
            <a:r>
              <a:rPr lang="en-US" sz="1800" dirty="0" err="1" smtClean="0"/>
              <a:t>pengasuhan</a:t>
            </a:r>
            <a:r>
              <a:rPr lang="en-US" sz="1800" dirty="0" smtClean="0"/>
              <a:t> </a:t>
            </a:r>
            <a:r>
              <a:rPr lang="en-US" sz="1800" dirty="0" err="1" smtClean="0"/>
              <a:t>anak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hak</a:t>
            </a:r>
            <a:r>
              <a:rPr lang="en-US" sz="1800" dirty="0" smtClean="0"/>
              <a:t> </a:t>
            </a:r>
            <a:r>
              <a:rPr lang="en-US" sz="1800" dirty="0" err="1" smtClean="0"/>
              <a:t>harta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.</a:t>
            </a:r>
            <a:endParaRPr lang="en-US" sz="1800" b="1" dirty="0" smtClean="0"/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58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Relawan</a:t>
            </a:r>
            <a:r>
              <a:rPr lang="en-US" b="1" dirty="0" smtClean="0"/>
              <a:t> LBH APIK Bali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Paralegal </a:t>
            </a:r>
            <a:r>
              <a:rPr lang="en-US" b="1" dirty="0" err="1" smtClean="0"/>
              <a:t>Komunitas</a:t>
            </a:r>
            <a:r>
              <a:rPr lang="en-US" b="1" dirty="0" smtClean="0"/>
              <a:t> : 24 Orang, yang </a:t>
            </a:r>
            <a:r>
              <a:rPr lang="en-US" b="1" dirty="0" err="1" smtClean="0"/>
              <a:t>terdiri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5 </a:t>
            </a:r>
            <a:r>
              <a:rPr lang="en-US" b="1" dirty="0" err="1" smtClean="0"/>
              <a:t>pos</a:t>
            </a:r>
            <a:r>
              <a:rPr lang="en-US" b="1" dirty="0" smtClean="0"/>
              <a:t> </a:t>
            </a:r>
            <a:r>
              <a:rPr lang="en-US" b="1" dirty="0" err="1" smtClean="0"/>
              <a:t>wilayah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/>
              <a:t> </a:t>
            </a:r>
            <a:r>
              <a:rPr lang="en-US" b="1" dirty="0" smtClean="0"/>
              <a:t>(Denpasar &amp; </a:t>
            </a:r>
            <a:r>
              <a:rPr lang="en-US" b="1" dirty="0" err="1" smtClean="0"/>
              <a:t>Badung</a:t>
            </a:r>
            <a:r>
              <a:rPr lang="en-US" b="1" dirty="0" smtClean="0"/>
              <a:t>, </a:t>
            </a:r>
            <a:r>
              <a:rPr lang="en-US" b="1" dirty="0" err="1" smtClean="0"/>
              <a:t>Gianyar</a:t>
            </a:r>
            <a:r>
              <a:rPr lang="en-US" b="1" dirty="0" smtClean="0"/>
              <a:t>, </a:t>
            </a:r>
            <a:r>
              <a:rPr lang="en-US" b="1" dirty="0" err="1" smtClean="0"/>
              <a:t>Karangasem</a:t>
            </a:r>
            <a:r>
              <a:rPr lang="en-US" b="1" dirty="0" smtClean="0"/>
              <a:t>, </a:t>
            </a:r>
            <a:r>
              <a:rPr lang="en-US" b="1" dirty="0" err="1" smtClean="0"/>
              <a:t>Bangli</a:t>
            </a:r>
            <a:r>
              <a:rPr lang="en-US" b="1" dirty="0" smtClean="0"/>
              <a:t>, </a:t>
            </a:r>
            <a:r>
              <a:rPr lang="en-US" b="1" dirty="0" err="1" smtClean="0"/>
              <a:t>Buleleng</a:t>
            </a:r>
            <a:r>
              <a:rPr lang="en-US" b="1" dirty="0" smtClean="0"/>
              <a:t>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Paralegal </a:t>
            </a:r>
            <a:r>
              <a:rPr lang="en-US" b="1" dirty="0" err="1" smtClean="0"/>
              <a:t>Adat</a:t>
            </a:r>
            <a:r>
              <a:rPr lang="en-US" b="1" dirty="0" smtClean="0"/>
              <a:t> (</a:t>
            </a:r>
            <a:r>
              <a:rPr lang="en-US" b="1" dirty="0" err="1" smtClean="0"/>
              <a:t>Gianyar</a:t>
            </a:r>
            <a:r>
              <a:rPr lang="en-US" b="1" dirty="0" smtClean="0"/>
              <a:t>) : 26 Orang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Paralegal </a:t>
            </a:r>
            <a:r>
              <a:rPr lang="en-US" b="1" dirty="0" err="1" smtClean="0"/>
              <a:t>Mahasiswa</a:t>
            </a:r>
            <a:r>
              <a:rPr lang="en-US" b="1" dirty="0" smtClean="0"/>
              <a:t> : 24 Orang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Survivor : 10 Orang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Penyintas</a:t>
            </a:r>
            <a:r>
              <a:rPr lang="en-US" b="1" dirty="0" smtClean="0"/>
              <a:t> : 10 Orang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Team </a:t>
            </a:r>
            <a:r>
              <a:rPr lang="en-US" b="1" dirty="0" err="1" smtClean="0"/>
              <a:t>Outrech</a:t>
            </a:r>
            <a:r>
              <a:rPr lang="en-US" b="1" dirty="0" smtClean="0"/>
              <a:t> : 3 Orang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Team </a:t>
            </a:r>
            <a:r>
              <a:rPr lang="en-US" b="1" dirty="0" err="1" smtClean="0"/>
              <a:t>Relawan</a:t>
            </a:r>
            <a:r>
              <a:rPr lang="en-US" b="1" dirty="0" smtClean="0"/>
              <a:t> </a:t>
            </a:r>
            <a:r>
              <a:rPr lang="en-US" b="1" dirty="0" err="1" smtClean="0"/>
              <a:t>Tanggap</a:t>
            </a:r>
            <a:r>
              <a:rPr lang="en-US" b="1" dirty="0" smtClean="0"/>
              <a:t> </a:t>
            </a:r>
            <a:r>
              <a:rPr lang="en-US" b="1" dirty="0" err="1" smtClean="0"/>
              <a:t>Bencana</a:t>
            </a:r>
            <a:r>
              <a:rPr lang="en-US" b="1" dirty="0" smtClean="0"/>
              <a:t> : 6 Orang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Keberhasilan</a:t>
            </a:r>
            <a:r>
              <a:rPr lang="en-US" b="1" dirty="0" smtClean="0"/>
              <a:t> </a:t>
            </a:r>
            <a:r>
              <a:rPr lang="en-US" dirty="0" smtClean="0"/>
              <a:t>LBH APIK Bali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smtClean="0"/>
              <a:t>Lawyer </a:t>
            </a:r>
            <a:r>
              <a:rPr lang="en-US" dirty="0" err="1" smtClean="0"/>
              <a:t>Perempuan</a:t>
            </a:r>
            <a:r>
              <a:rPr lang="en-US" dirty="0" smtClean="0"/>
              <a:t>, </a:t>
            </a:r>
            <a:r>
              <a:rPr lang="en-US" dirty="0" smtClean="0"/>
              <a:t>1 Lawyer </a:t>
            </a:r>
            <a:r>
              <a:rPr lang="en-US" dirty="0" err="1" smtClean="0"/>
              <a:t>Laki-laki</a:t>
            </a:r>
            <a:r>
              <a:rPr lang="en-US" dirty="0" smtClean="0"/>
              <a:t>, 5 </a:t>
            </a:r>
            <a:r>
              <a:rPr lang="en-US" dirty="0" smtClean="0"/>
              <a:t>Staff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relawan</a:t>
            </a:r>
            <a:r>
              <a:rPr lang="en-US" dirty="0" smtClean="0"/>
              <a:t> / paralegal LBH APIK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pendampingan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pembelaan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yang </a:t>
            </a:r>
            <a:r>
              <a:rPr lang="en-US" dirty="0" err="1" smtClean="0"/>
              <a:t>korbannya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elakukan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: </a:t>
            </a:r>
            <a:r>
              <a:rPr lang="en-US" dirty="0" err="1" smtClean="0"/>
              <a:t>mengawal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 PERDA / PERBUP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di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dampingan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berkeadilan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Tantangan</a:t>
            </a:r>
            <a:r>
              <a:rPr lang="en-US" b="1" dirty="0" smtClean="0"/>
              <a:t> </a:t>
            </a:r>
            <a:r>
              <a:rPr lang="en-US" dirty="0" smtClean="0"/>
              <a:t>LBH APIK Bali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menguatkan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jejaring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peradilan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75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FOTO KEGIATAN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 err="1" smtClean="0"/>
              <a:t>Pelatihan</a:t>
            </a:r>
            <a:r>
              <a:rPr lang="en-US" sz="2000" dirty="0" smtClean="0"/>
              <a:t> Paralegal </a:t>
            </a:r>
            <a:r>
              <a:rPr lang="en-US" sz="2000" dirty="0" err="1" smtClean="0"/>
              <a:t>Adat</a:t>
            </a:r>
            <a:r>
              <a:rPr lang="en-US" sz="2000" dirty="0" smtClean="0"/>
              <a:t> (</a:t>
            </a:r>
            <a:r>
              <a:rPr lang="en-US" sz="2000" dirty="0" err="1" smtClean="0"/>
              <a:t>Gianyar</a:t>
            </a:r>
            <a:r>
              <a:rPr lang="en-US" sz="2000" dirty="0" smtClean="0"/>
              <a:t>) di Hotel Inna Bali Denpasar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5380038"/>
            <a:ext cx="4041775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Relawan</a:t>
            </a:r>
            <a:r>
              <a:rPr lang="en-US" sz="2000" dirty="0" smtClean="0"/>
              <a:t> </a:t>
            </a:r>
            <a:r>
              <a:rPr lang="en-US" sz="2000" dirty="0" err="1" smtClean="0"/>
              <a:t>Tanggap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r>
              <a:rPr lang="en-US" sz="2000" dirty="0" smtClean="0"/>
              <a:t> LBH APIK Bali di </a:t>
            </a:r>
            <a:r>
              <a:rPr lang="en-US" sz="2000" dirty="0" err="1" smtClean="0"/>
              <a:t>Posko</a:t>
            </a:r>
            <a:r>
              <a:rPr lang="en-US" sz="2000" dirty="0" smtClean="0"/>
              <a:t> </a:t>
            </a:r>
            <a:r>
              <a:rPr lang="en-US" sz="2000" dirty="0" err="1" smtClean="0"/>
              <a:t>Pengungsian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</a:t>
            </a:r>
            <a:r>
              <a:rPr lang="en-US" sz="2000" dirty="0" err="1" smtClean="0"/>
              <a:t>Mitra</a:t>
            </a:r>
            <a:r>
              <a:rPr lang="en-US" sz="2000" dirty="0" smtClean="0"/>
              <a:t> APIK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041775" cy="3200400"/>
          </a:xfrm>
        </p:spPr>
      </p:pic>
    </p:spTree>
    <p:extLst>
      <p:ext uri="{BB962C8B-B14F-4D97-AF65-F5344CB8AC3E}">
        <p14:creationId xmlns:p14="http://schemas.microsoft.com/office/powerpoint/2010/main" val="40814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FOTO KEGIATAN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Sosialisasi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Desa</a:t>
            </a:r>
            <a:r>
              <a:rPr lang="en-US" sz="2000" dirty="0" smtClean="0"/>
              <a:t> </a:t>
            </a:r>
            <a:r>
              <a:rPr lang="en-US" sz="2000" dirty="0" err="1" smtClean="0"/>
              <a:t>Awan</a:t>
            </a:r>
            <a:r>
              <a:rPr lang="en-US" sz="2000" dirty="0"/>
              <a:t> </a:t>
            </a:r>
            <a:r>
              <a:rPr lang="en-US" sz="2000" dirty="0" err="1" smtClean="0"/>
              <a:t>Kintamani</a:t>
            </a:r>
            <a:r>
              <a:rPr lang="en-US" sz="2000" dirty="0" smtClean="0"/>
              <a:t> </a:t>
            </a:r>
            <a:r>
              <a:rPr lang="en-US" sz="2000" dirty="0" err="1" smtClean="0"/>
              <a:t>Bangli</a:t>
            </a:r>
            <a:r>
              <a:rPr lang="en-US" sz="2000" dirty="0" smtClean="0"/>
              <a:t>, 24 November 2017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5562600"/>
            <a:ext cx="4041775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Sosialisasi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Desa</a:t>
            </a:r>
            <a:r>
              <a:rPr lang="en-US" sz="2000" dirty="0" smtClean="0"/>
              <a:t> </a:t>
            </a:r>
            <a:r>
              <a:rPr lang="en-US" sz="2000" dirty="0" err="1" smtClean="0"/>
              <a:t>Bayung</a:t>
            </a:r>
            <a:r>
              <a:rPr lang="en-US" sz="2000" dirty="0" smtClean="0"/>
              <a:t> </a:t>
            </a:r>
            <a:r>
              <a:rPr lang="en-US" sz="2000" dirty="0" err="1" smtClean="0"/>
              <a:t>Gede</a:t>
            </a:r>
            <a:r>
              <a:rPr lang="en-US" sz="2000" dirty="0" smtClean="0"/>
              <a:t> </a:t>
            </a:r>
            <a:r>
              <a:rPr lang="en-US" sz="2000" dirty="0" err="1" smtClean="0"/>
              <a:t>Kintamani</a:t>
            </a:r>
            <a:r>
              <a:rPr lang="en-US" sz="2000" dirty="0" smtClean="0"/>
              <a:t> </a:t>
            </a:r>
            <a:r>
              <a:rPr lang="en-US" sz="2000" dirty="0" err="1" smtClean="0"/>
              <a:t>Bangli</a:t>
            </a:r>
            <a:r>
              <a:rPr lang="en-US" sz="2000" dirty="0" smtClean="0"/>
              <a:t>, 24 November 2017</a:t>
            </a:r>
            <a:endParaRPr lang="en-US" sz="2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4000"/>
            <a:ext cx="4041775" cy="3657599"/>
          </a:xfrm>
        </p:spPr>
      </p:pic>
    </p:spTree>
    <p:extLst>
      <p:ext uri="{BB962C8B-B14F-4D97-AF65-F5344CB8AC3E}">
        <p14:creationId xmlns:p14="http://schemas.microsoft.com/office/powerpoint/2010/main" val="174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FOTO KEGIATAN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Kampanye</a:t>
            </a:r>
            <a:r>
              <a:rPr lang="en-US" sz="2000" dirty="0" smtClean="0"/>
              <a:t> 16 </a:t>
            </a:r>
            <a:r>
              <a:rPr lang="en-US" sz="2000" dirty="0" err="1" smtClean="0"/>
              <a:t>HaKTP</a:t>
            </a:r>
            <a:r>
              <a:rPr lang="en-US" sz="2000" dirty="0" smtClean="0"/>
              <a:t> (Car Free Day) di </a:t>
            </a:r>
            <a:r>
              <a:rPr lang="en-US" sz="2000" dirty="0" err="1" smtClean="0"/>
              <a:t>Pusat</a:t>
            </a:r>
            <a:r>
              <a:rPr lang="en-US" sz="2000" dirty="0" smtClean="0"/>
              <a:t> Kota </a:t>
            </a:r>
            <a:r>
              <a:rPr lang="en-US" sz="2000" dirty="0" err="1" smtClean="0"/>
              <a:t>Gianyar</a:t>
            </a:r>
            <a:r>
              <a:rPr lang="en-US" sz="2000" dirty="0"/>
              <a:t> </a:t>
            </a:r>
            <a:r>
              <a:rPr lang="en-US" sz="2000" dirty="0" smtClean="0"/>
              <a:t>            </a:t>
            </a:r>
            <a:r>
              <a:rPr lang="en-US" sz="2000" dirty="0" err="1" smtClean="0"/>
              <a:t>Minggu</a:t>
            </a:r>
            <a:r>
              <a:rPr lang="en-US" sz="2000" dirty="0" smtClean="0"/>
              <a:t>, 26 November 2017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5562600"/>
            <a:ext cx="4041775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Audensi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Rektor</a:t>
            </a:r>
            <a:r>
              <a:rPr lang="en-US" sz="2000" dirty="0" smtClean="0"/>
              <a:t> IHDN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P</a:t>
            </a:r>
            <a:r>
              <a:rPr lang="en-US" sz="2000" dirty="0" err="1" smtClean="0"/>
              <a:t>engurus</a:t>
            </a:r>
            <a:r>
              <a:rPr lang="en-US" sz="2000" dirty="0" smtClean="0"/>
              <a:t> </a:t>
            </a:r>
            <a:r>
              <a:rPr lang="en-US" sz="2000" dirty="0" err="1"/>
              <a:t>Y</a:t>
            </a:r>
            <a:r>
              <a:rPr lang="en-US" sz="2000" dirty="0" err="1" smtClean="0"/>
              <a:t>ayasan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4040188" cy="31242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1524000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37884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FOTO KEGIATAN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5562600"/>
            <a:ext cx="4040188" cy="639762"/>
          </a:xfrm>
        </p:spPr>
        <p:txBody>
          <a:bodyPr/>
          <a:lstStyle/>
          <a:p>
            <a:pPr algn="ctr"/>
            <a:r>
              <a:rPr lang="en-US" sz="2000" dirty="0"/>
              <a:t>“CUKUP” </a:t>
            </a:r>
            <a:r>
              <a:rPr lang="en-US" sz="2000" dirty="0" err="1"/>
              <a:t>Diskusi</a:t>
            </a:r>
            <a:r>
              <a:rPr lang="en-US" sz="2000" dirty="0"/>
              <a:t> </a:t>
            </a:r>
            <a:r>
              <a:rPr lang="en-US" sz="2000" dirty="0" err="1"/>
              <a:t>Interaktif</a:t>
            </a:r>
            <a:r>
              <a:rPr lang="en-US" sz="2000" dirty="0"/>
              <a:t> 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Kampanye</a:t>
            </a:r>
            <a:r>
              <a:rPr lang="en-US" sz="2000" dirty="0"/>
              <a:t> 16 </a:t>
            </a:r>
            <a:r>
              <a:rPr lang="en-US" sz="2000" dirty="0" err="1"/>
              <a:t>HaKTP</a:t>
            </a:r>
            <a:r>
              <a:rPr lang="en-US" sz="2000" dirty="0"/>
              <a:t> </a:t>
            </a:r>
            <a:r>
              <a:rPr lang="en-US" sz="2000" dirty="0" err="1"/>
              <a:t>Akhiri</a:t>
            </a:r>
            <a:r>
              <a:rPr lang="en-US" sz="2000" dirty="0"/>
              <a:t> </a:t>
            </a:r>
            <a:r>
              <a:rPr lang="en-US" sz="2000" dirty="0" err="1"/>
              <a:t>Kekerasan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Pacaran</a:t>
            </a:r>
            <a:endParaRPr lang="en-US" sz="2000" dirty="0"/>
          </a:p>
          <a:p>
            <a:pPr algn="ctr"/>
            <a:r>
              <a:rPr lang="en-US" sz="2000" dirty="0" err="1"/>
              <a:t>Kampus</a:t>
            </a:r>
            <a:r>
              <a:rPr lang="en-US" sz="2000" dirty="0"/>
              <a:t> IHDN, 10 </a:t>
            </a:r>
            <a:r>
              <a:rPr lang="en-US" sz="2000" dirty="0" err="1"/>
              <a:t>Desember</a:t>
            </a:r>
            <a:r>
              <a:rPr lang="en-US" sz="2000" dirty="0"/>
              <a:t> 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Paralegal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Setahun</a:t>
            </a:r>
            <a:r>
              <a:rPr lang="en-US" sz="2000" dirty="0" smtClean="0"/>
              <a:t> </a:t>
            </a:r>
            <a:r>
              <a:rPr lang="en-US" sz="2000" dirty="0" err="1" smtClean="0"/>
              <a:t>diWarung</a:t>
            </a:r>
            <a:r>
              <a:rPr lang="en-US" sz="2000" dirty="0" smtClean="0"/>
              <a:t> </a:t>
            </a:r>
            <a:r>
              <a:rPr lang="en-US" sz="2000" dirty="0" err="1" smtClean="0"/>
              <a:t>Bokashi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14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040188" cy="202009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449512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5491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PROFIL SINGKAT LBH APIK BALI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Lembaga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 : LBH APIK Bali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Akte</a:t>
            </a:r>
            <a:r>
              <a:rPr lang="en-US" b="1" dirty="0" smtClean="0"/>
              <a:t> </a:t>
            </a:r>
            <a:r>
              <a:rPr lang="en-US" b="1" dirty="0" err="1" smtClean="0"/>
              <a:t>Pendirian</a:t>
            </a:r>
            <a:r>
              <a:rPr lang="en-US" b="1" dirty="0" smtClean="0"/>
              <a:t> </a:t>
            </a:r>
            <a:r>
              <a:rPr lang="en-US" b="1" dirty="0" err="1" smtClean="0"/>
              <a:t>Notaris</a:t>
            </a:r>
            <a:r>
              <a:rPr lang="en-US" b="1" dirty="0" smtClean="0"/>
              <a:t> : </a:t>
            </a:r>
            <a:r>
              <a:rPr lang="en-US" b="1" dirty="0"/>
              <a:t>No. 17; </a:t>
            </a:r>
            <a:r>
              <a:rPr lang="en-US" b="1" dirty="0" err="1"/>
              <a:t>Notaris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I </a:t>
            </a:r>
            <a:r>
              <a:rPr lang="en-US" b="1" dirty="0"/>
              <a:t>MADE </a:t>
            </a:r>
            <a:r>
              <a:rPr lang="en-US" b="1" dirty="0" smtClean="0"/>
              <a:t>WINATA,SH. </a:t>
            </a:r>
            <a:r>
              <a:rPr lang="en-US" b="1" dirty="0" err="1" smtClean="0"/>
              <a:t>Tgl</a:t>
            </a:r>
            <a:r>
              <a:rPr lang="en-US" b="1" dirty="0" smtClean="0"/>
              <a:t> 20 Mei 2009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Visi</a:t>
            </a:r>
            <a:r>
              <a:rPr lang="en-US" b="1" dirty="0" smtClean="0"/>
              <a:t> : 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err="1" smtClean="0"/>
              <a:t>Terciptanya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adil</a:t>
            </a:r>
            <a:r>
              <a:rPr lang="en-US" dirty="0"/>
              <a:t> gender, yang </a:t>
            </a:r>
            <a:r>
              <a:rPr lang="en-US" dirty="0" err="1"/>
              <a:t>tercermin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personal,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Menguatnya</a:t>
            </a:r>
            <a:r>
              <a:rPr lang="en-US" dirty="0" smtClean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smtClean="0"/>
              <a:t>gender.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FOTO KEGIATAN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4040188" cy="639762"/>
          </a:xfrm>
        </p:spPr>
        <p:txBody>
          <a:bodyPr/>
          <a:lstStyle/>
          <a:p>
            <a:pPr algn="ctr"/>
            <a:r>
              <a:rPr lang="en-US" sz="2000" dirty="0" smtClean="0"/>
              <a:t>Launching </a:t>
            </a:r>
            <a:r>
              <a:rPr lang="en-US" sz="2000" dirty="0" err="1" smtClean="0"/>
              <a:t>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(</a:t>
            </a:r>
            <a:r>
              <a:rPr lang="en-US" sz="2000" dirty="0" err="1" smtClean="0"/>
              <a:t>CaTaHu</a:t>
            </a:r>
            <a:r>
              <a:rPr lang="en-US" sz="2000" dirty="0" smtClean="0"/>
              <a:t>) 2017 LBH APIK Bali      Hotel Inna Bali, 21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874838"/>
            <a:ext cx="4041775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Acara</a:t>
            </a:r>
            <a:r>
              <a:rPr lang="en-US" sz="2000" dirty="0" smtClean="0"/>
              <a:t> </a:t>
            </a:r>
            <a:r>
              <a:rPr lang="en-US" sz="2000" dirty="0" err="1" smtClean="0"/>
              <a:t>Monev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Survivor </a:t>
            </a:r>
            <a:r>
              <a:rPr lang="en-US" sz="2000" dirty="0" err="1" smtClean="0"/>
              <a:t>dan</a:t>
            </a:r>
            <a:r>
              <a:rPr lang="en-US" sz="2000" dirty="0" smtClean="0"/>
              <a:t> Paralegal LBH APIK Bali               Hotel Inna Bali, 22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449512"/>
            <a:ext cx="3951288" cy="395128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480468"/>
            <a:ext cx="3920332" cy="3920332"/>
          </a:xfrm>
        </p:spPr>
      </p:pic>
    </p:spTree>
    <p:extLst>
      <p:ext uri="{BB962C8B-B14F-4D97-AF65-F5344CB8AC3E}">
        <p14:creationId xmlns:p14="http://schemas.microsoft.com/office/powerpoint/2010/main" val="25238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FOTO KEGIATAN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4419600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Deklarasi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Perlindungan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Kekerasan</a:t>
            </a:r>
            <a:r>
              <a:rPr lang="en-US" sz="2000" dirty="0" smtClean="0"/>
              <a:t>                                 </a:t>
            </a:r>
            <a:r>
              <a:rPr lang="en-US" sz="2000" dirty="0" err="1" smtClean="0"/>
              <a:t>Desa</a:t>
            </a:r>
            <a:r>
              <a:rPr lang="en-US" sz="2000" dirty="0" smtClean="0"/>
              <a:t> </a:t>
            </a:r>
            <a:r>
              <a:rPr lang="en-US" sz="2000" dirty="0" err="1" smtClean="0"/>
              <a:t>Gitgit</a:t>
            </a:r>
            <a:r>
              <a:rPr lang="en-US" sz="2000" dirty="0" smtClean="0"/>
              <a:t> </a:t>
            </a:r>
            <a:r>
              <a:rPr lang="en-US" sz="2000" dirty="0" err="1" smtClean="0"/>
              <a:t>Buleleng</a:t>
            </a:r>
            <a:r>
              <a:rPr lang="en-US" sz="2000" dirty="0" smtClean="0"/>
              <a:t>, 23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5800" y="5410200"/>
            <a:ext cx="4343400" cy="639762"/>
          </a:xfrm>
        </p:spPr>
        <p:txBody>
          <a:bodyPr/>
          <a:lstStyle/>
          <a:p>
            <a:pPr algn="ctr"/>
            <a:r>
              <a:rPr lang="en-US" sz="2000" dirty="0" err="1" smtClean="0"/>
              <a:t>Sosialisasi</a:t>
            </a:r>
            <a:r>
              <a:rPr lang="en-US" sz="2000" dirty="0" smtClean="0"/>
              <a:t> di </a:t>
            </a:r>
            <a:r>
              <a:rPr lang="en-US" sz="2000" dirty="0" err="1" smtClean="0"/>
              <a:t>Desa</a:t>
            </a:r>
            <a:r>
              <a:rPr lang="en-US" sz="2000" dirty="0" smtClean="0"/>
              <a:t> </a:t>
            </a:r>
            <a:r>
              <a:rPr lang="en-US" sz="2000" dirty="0" err="1" smtClean="0"/>
              <a:t>Batu</a:t>
            </a:r>
            <a:r>
              <a:rPr lang="en-US" sz="2000" dirty="0" smtClean="0"/>
              <a:t> </a:t>
            </a:r>
            <a:r>
              <a:rPr lang="en-US" sz="2000" dirty="0" err="1" smtClean="0"/>
              <a:t>Meyeh</a:t>
            </a:r>
            <a:r>
              <a:rPr lang="en-US" sz="2000" dirty="0" smtClean="0"/>
              <a:t> </a:t>
            </a:r>
            <a:r>
              <a:rPr lang="en-US" sz="2000" dirty="0" err="1" smtClean="0"/>
              <a:t>Songan</a:t>
            </a:r>
            <a:r>
              <a:rPr lang="en-US" sz="2000" dirty="0" smtClean="0"/>
              <a:t> </a:t>
            </a:r>
            <a:r>
              <a:rPr lang="en-US" sz="2000" dirty="0" err="1" smtClean="0"/>
              <a:t>Kintamani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Paralegal LBH APIK </a:t>
            </a:r>
            <a:r>
              <a:rPr lang="en-US" sz="2000" dirty="0" err="1" smtClean="0"/>
              <a:t>Bangli</a:t>
            </a:r>
            <a:r>
              <a:rPr lang="en-US" sz="2000" dirty="0" smtClean="0"/>
              <a:t>, 28 </a:t>
            </a:r>
            <a:r>
              <a:rPr lang="en-US" sz="2000" dirty="0" err="1" smtClean="0"/>
              <a:t>Desember</a:t>
            </a:r>
            <a:r>
              <a:rPr lang="en-US" sz="2000" dirty="0" smtClean="0"/>
              <a:t> 2017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4040188" cy="33528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49475"/>
            <a:ext cx="4041775" cy="2803525"/>
          </a:xfrm>
        </p:spPr>
      </p:pic>
    </p:spTree>
    <p:extLst>
      <p:ext uri="{BB962C8B-B14F-4D97-AF65-F5344CB8AC3E}">
        <p14:creationId xmlns:p14="http://schemas.microsoft.com/office/powerpoint/2010/main" val="31826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OM SHANTI..SHANTI..SHANTI..OM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2514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PROFIL SINGKAT LBH APIK BALI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Misi</a:t>
            </a:r>
            <a:r>
              <a:rPr lang="en-US" b="1" dirty="0" smtClean="0"/>
              <a:t> :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pendampingan</a:t>
            </a:r>
            <a:r>
              <a:rPr lang="en-US" dirty="0"/>
              <a:t>, </a:t>
            </a:r>
            <a:r>
              <a:rPr lang="en-US" dirty="0" err="1"/>
              <a:t>pembelaan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ketidak</a:t>
            </a:r>
            <a:r>
              <a:rPr lang="en-US" dirty="0"/>
              <a:t> </a:t>
            </a:r>
            <a:r>
              <a:rPr lang="en-US" dirty="0" err="1"/>
              <a:t>adilan</a:t>
            </a:r>
            <a:r>
              <a:rPr lang="en-US" dirty="0"/>
              <a:t> </a:t>
            </a:r>
            <a:r>
              <a:rPr lang="en-US" dirty="0" smtClean="0"/>
              <a:t>gender.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advokasi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 – 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subtansi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prilaku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praktik-praktik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 smtClean="0"/>
              <a:t>miskin</a:t>
            </a:r>
            <a:r>
              <a:rPr lang="en-US" dirty="0" smtClean="0"/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non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</a:t>
            </a:r>
            <a:r>
              <a:rPr lang="en-US" dirty="0" err="1"/>
              <a:t>lembaga-lembaga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di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smtClean="0"/>
              <a:t>Bali.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PROFIL SINGKAT LBH APIK BALI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Misi</a:t>
            </a:r>
            <a:r>
              <a:rPr lang="en-US" b="1" dirty="0" smtClean="0"/>
              <a:t> :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 startAt="6"/>
              <a:defRPr/>
            </a:pP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di Tingkat </a:t>
            </a:r>
            <a:r>
              <a:rPr lang="en-US" dirty="0" err="1"/>
              <a:t>Sekretariat</a:t>
            </a:r>
            <a:r>
              <a:rPr lang="en-US" dirty="0"/>
              <a:t> LBH </a:t>
            </a:r>
            <a:r>
              <a:rPr lang="en-US" dirty="0" smtClean="0"/>
              <a:t>APIK-Bali.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 startAt="6"/>
              <a:defRPr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penyuluhan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aparat</a:t>
            </a:r>
            <a:r>
              <a:rPr lang="en-US" dirty="0"/>
              <a:t> </a:t>
            </a:r>
            <a:r>
              <a:rPr lang="en-US" dirty="0" err="1"/>
              <a:t>penegak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 startAt="6"/>
              <a:defRPr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gender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asasi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, </a:t>
            </a:r>
            <a:r>
              <a:rPr lang="en-US" dirty="0" err="1"/>
              <a:t>pembuatan</a:t>
            </a:r>
            <a:r>
              <a:rPr lang="en-US" dirty="0"/>
              <a:t>, </a:t>
            </a:r>
            <a:r>
              <a:rPr lang="en-US" dirty="0" err="1"/>
              <a:t>penyebarluasan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pendokumentasian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kasus-kasus</a:t>
            </a:r>
            <a:r>
              <a:rPr lang="en-US" dirty="0"/>
              <a:t> yang </a:t>
            </a:r>
            <a:r>
              <a:rPr lang="en-US" dirty="0" err="1" smtClean="0"/>
              <a:t>ditangani</a:t>
            </a:r>
            <a:r>
              <a:rPr lang="en-US" dirty="0" smtClean="0"/>
              <a:t>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 startAt="6"/>
              <a:defRPr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kegiatan-kegiatan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sah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, </a:t>
            </a:r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LBH APIK-Bali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Federasi</a:t>
            </a:r>
            <a:r>
              <a:rPr lang="en-US" dirty="0"/>
              <a:t> LBH APIK-Indonesia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STRUKTUR PENGURUS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9850" y="1295400"/>
            <a:ext cx="1905000" cy="43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FEDERASI APIK JAKARTA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4888" y="2057400"/>
            <a:ext cx="2573337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PENGAWAS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NURSYAHBANI.K,SH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DR. SITA VAN BEMMELEN,MA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3. </a:t>
            </a:r>
            <a:r>
              <a:rPr lang="id-ID" sz="1400" dirty="0"/>
              <a:t>BEAUTY HERAWATI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31788" y="3124200"/>
            <a:ext cx="297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PENGURUS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</a:t>
            </a:r>
            <a:r>
              <a:rPr lang="id-ID" sz="1400" dirty="0"/>
              <a:t>DR.MADE GEDE</a:t>
            </a:r>
            <a:r>
              <a:rPr lang="en-US" sz="1400" dirty="0"/>
              <a:t> </a:t>
            </a:r>
            <a:r>
              <a:rPr lang="id-ID" sz="1400" dirty="0"/>
              <a:t>SUARDANA,SH.MH </a:t>
            </a: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</a:t>
            </a:r>
            <a:r>
              <a:rPr lang="id-ID" sz="1400" dirty="0"/>
              <a:t>COK SAWITRI </a:t>
            </a: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3. </a:t>
            </a:r>
            <a:r>
              <a:rPr lang="en-US" sz="1400" dirty="0" smtClean="0"/>
              <a:t>NI NENGAH </a:t>
            </a:r>
            <a:r>
              <a:rPr lang="id-ID" sz="1400" dirty="0" smtClean="0"/>
              <a:t>BUDAWATI</a:t>
            </a:r>
            <a:r>
              <a:rPr lang="en-US" sz="1400" dirty="0" smtClean="0"/>
              <a:t>, SH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508375" y="3130550"/>
            <a:ext cx="2667000" cy="90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DEWAN PENGURUS HARIAN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</a:t>
            </a:r>
            <a:r>
              <a:rPr lang="id-ID" sz="1400" dirty="0"/>
              <a:t>NI </a:t>
            </a:r>
            <a:r>
              <a:rPr lang="en-GB" sz="1400" dirty="0"/>
              <a:t>LUH </a:t>
            </a:r>
            <a:r>
              <a:rPr lang="id-ID" sz="1400" dirty="0"/>
              <a:t>PUTU NILAWATI</a:t>
            </a:r>
            <a:r>
              <a:rPr lang="en-US" sz="1400" dirty="0"/>
              <a:t>,SH</a:t>
            </a:r>
            <a:r>
              <a:rPr lang="id-ID" sz="1400" dirty="0"/>
              <a:t>. MH</a:t>
            </a: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LUH PUTU ANGGRENI,SH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3. LUH KOMANG SRIANI,SE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275" y="4419600"/>
            <a:ext cx="2030413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DIVISI PELAYANAN HUKUM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5187950"/>
            <a:ext cx="2432050" cy="106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PELAYAN LITIGASI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</a:t>
            </a:r>
            <a:r>
              <a:rPr lang="id-ID" sz="1400" dirty="0"/>
              <a:t>NI MADE ARIASTUTI</a:t>
            </a:r>
            <a:r>
              <a:rPr lang="en-US" sz="1400" dirty="0"/>
              <a:t>,SH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AGUNG MARHENINGSIH,SH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3. MEGA SUNDARI,SH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20713" y="5524500"/>
            <a:ext cx="903287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MEDIASI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81400" y="43053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DIVISI PERUBAHAN HUKUM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1. </a:t>
            </a:r>
            <a:r>
              <a:rPr lang="id-ID" sz="1400" dirty="0"/>
              <a:t>NI MADE SUTRISNA DEWI,SH</a:t>
            </a: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2. </a:t>
            </a:r>
            <a:r>
              <a:rPr lang="id-ID" sz="1400" dirty="0"/>
              <a:t>ANGGUN PRATIWI,SH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857875" y="5013325"/>
            <a:ext cx="2667000" cy="84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ADMINISTRASI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1. NI </a:t>
            </a:r>
            <a:r>
              <a:rPr lang="en-US" sz="1400" dirty="0"/>
              <a:t>PT. AYU </a:t>
            </a:r>
            <a:r>
              <a:rPr lang="en-US" sz="1400" dirty="0" smtClean="0"/>
              <a:t>PRASETYA PARAMITA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2. Ni Made </a:t>
            </a:r>
            <a:r>
              <a:rPr lang="en-US" sz="1400" dirty="0" err="1" smtClean="0"/>
              <a:t>Wirani</a:t>
            </a:r>
            <a:endParaRPr lang="en-US" sz="14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934200" y="4305300"/>
            <a:ext cx="1116013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DIVISI INDOC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0" y="6172200"/>
            <a:ext cx="3200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/>
              <a:t>KOORDINATOR PARALEGAL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A.A.NGR. ALIT INDRAWAN, </a:t>
            </a:r>
            <a:r>
              <a:rPr lang="en-US" sz="1400" dirty="0" smtClean="0"/>
              <a:t>S.KOM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4" idx="2"/>
          </p:cNvCxnSpPr>
          <p:nvPr/>
        </p:nvCxnSpPr>
        <p:spPr>
          <a:xfrm>
            <a:off x="4832350" y="1731963"/>
            <a:ext cx="0" cy="32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" idx="2"/>
            <a:endCxn id="6" idx="0"/>
          </p:cNvCxnSpPr>
          <p:nvPr/>
        </p:nvCxnSpPr>
        <p:spPr>
          <a:xfrm rot="5400000">
            <a:off x="3210719" y="1502569"/>
            <a:ext cx="228600" cy="30146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3"/>
            <a:endCxn id="7" idx="1"/>
          </p:cNvCxnSpPr>
          <p:nvPr/>
        </p:nvCxnSpPr>
        <p:spPr>
          <a:xfrm>
            <a:off x="3303588" y="3581400"/>
            <a:ext cx="204787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2"/>
            <a:endCxn id="12" idx="0"/>
          </p:cNvCxnSpPr>
          <p:nvPr/>
        </p:nvCxnSpPr>
        <p:spPr>
          <a:xfrm flipH="1">
            <a:off x="4838700" y="4038600"/>
            <a:ext cx="3175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7" idx="2"/>
            <a:endCxn id="9" idx="0"/>
          </p:cNvCxnSpPr>
          <p:nvPr/>
        </p:nvCxnSpPr>
        <p:spPr>
          <a:xfrm rot="5400000">
            <a:off x="3139282" y="2717006"/>
            <a:ext cx="381000" cy="3024187"/>
          </a:xfrm>
          <a:prstGeom prst="bentConnector3">
            <a:avLst>
              <a:gd name="adj1" fmla="val 309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7" idx="2"/>
            <a:endCxn id="15" idx="0"/>
          </p:cNvCxnSpPr>
          <p:nvPr/>
        </p:nvCxnSpPr>
        <p:spPr>
          <a:xfrm rot="16200000" flipH="1">
            <a:off x="6033294" y="2847181"/>
            <a:ext cx="266700" cy="26495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9" idx="2"/>
            <a:endCxn id="10" idx="0"/>
          </p:cNvCxnSpPr>
          <p:nvPr/>
        </p:nvCxnSpPr>
        <p:spPr>
          <a:xfrm rot="16200000" flipH="1">
            <a:off x="2180432" y="4475956"/>
            <a:ext cx="349250" cy="10747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9" idx="2"/>
            <a:endCxn id="11" idx="0"/>
          </p:cNvCxnSpPr>
          <p:nvPr/>
        </p:nvCxnSpPr>
        <p:spPr>
          <a:xfrm rot="5400000">
            <a:off x="1101726" y="4808537"/>
            <a:ext cx="685800" cy="746125"/>
          </a:xfrm>
          <a:prstGeom prst="bentConnector3">
            <a:avLst>
              <a:gd name="adj1" fmla="val 246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5" idx="2"/>
            <a:endCxn id="13" idx="0"/>
          </p:cNvCxnSpPr>
          <p:nvPr/>
        </p:nvCxnSpPr>
        <p:spPr>
          <a:xfrm rot="5400000">
            <a:off x="7197329" y="4718446"/>
            <a:ext cx="288925" cy="3008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5400000">
            <a:off x="6905625" y="5886450"/>
            <a:ext cx="314325" cy="2571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ADA 5 FUNDING MEMBANTU KERJA LBH APIK BALI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PROGRAM MAMPU ( </a:t>
            </a:r>
            <a:r>
              <a:rPr lang="en-US" sz="1800" b="1" dirty="0" err="1" smtClean="0"/>
              <a:t>Maju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perempuan</a:t>
            </a:r>
            <a:r>
              <a:rPr lang="en-US" sz="1800" b="1" dirty="0" smtClean="0"/>
              <a:t> Indonesia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penanggulangan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kemiskinan</a:t>
            </a:r>
            <a:r>
              <a:rPr lang="en-US" sz="1800" b="1" dirty="0" smtClean="0"/>
              <a:t> ) ,  </a:t>
            </a:r>
            <a:r>
              <a:rPr lang="en-US" sz="1800" b="1" dirty="0" err="1" smtClean="0"/>
              <a:t>sejak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tahun</a:t>
            </a:r>
            <a:r>
              <a:rPr lang="en-US" sz="1800" b="1" dirty="0" smtClean="0"/>
              <a:t> 2013 , </a:t>
            </a:r>
            <a:r>
              <a:rPr lang="en-US" sz="1800" b="1" dirty="0" err="1" smtClean="0"/>
              <a:t>Sebagai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salah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satu</a:t>
            </a:r>
            <a:r>
              <a:rPr lang="en-US" sz="1800" b="1" dirty="0" smtClean="0"/>
              <a:t> Forum </a:t>
            </a:r>
            <a:r>
              <a:rPr lang="en-US" sz="1800" b="1" dirty="0" err="1" smtClean="0"/>
              <a:t>Pengada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Layanan</a:t>
            </a:r>
            <a:r>
              <a:rPr lang="en-US" sz="1800" b="1" dirty="0" smtClean="0"/>
              <a:t> ( FPL ) di </a:t>
            </a:r>
            <a:r>
              <a:rPr lang="en-US" sz="1800" b="1" dirty="0" err="1" smtClean="0"/>
              <a:t>wilayah</a:t>
            </a:r>
            <a:r>
              <a:rPr lang="en-US" sz="1800" b="1" dirty="0" smtClean="0"/>
              <a:t> / region Barat, </a:t>
            </a:r>
            <a:r>
              <a:rPr lang="en-US" sz="1800" b="1" dirty="0" err="1" smtClean="0"/>
              <a:t>bersinergi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Komnas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Perempuan</a:t>
            </a:r>
            <a:r>
              <a:rPr lang="en-US" sz="1800" b="1" dirty="0"/>
              <a:t> </a:t>
            </a:r>
            <a:r>
              <a:rPr lang="en-US" sz="1800" b="1" dirty="0" smtClean="0"/>
              <a:t>Indonesia. Wilayah </a:t>
            </a:r>
            <a:r>
              <a:rPr lang="en-US" sz="1800" b="1" dirty="0" err="1" smtClean="0"/>
              <a:t>dampingan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komunitas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adalah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kabupaten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Buleleng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Bangli</a:t>
            </a:r>
            <a:r>
              <a:rPr lang="en-US" sz="1800" b="1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PROGRAM </a:t>
            </a:r>
            <a:r>
              <a:rPr lang="id-ID" sz="1800" b="1" dirty="0" smtClean="0"/>
              <a:t>BPHN</a:t>
            </a:r>
            <a:r>
              <a:rPr lang="en-US" sz="1800" b="1" dirty="0" smtClean="0"/>
              <a:t>,  </a:t>
            </a:r>
            <a:r>
              <a:rPr lang="en-US" sz="1800" b="1" dirty="0" err="1" smtClean="0"/>
              <a:t>sejak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Tahun</a:t>
            </a:r>
            <a:r>
              <a:rPr lang="en-US" sz="1800" b="1" dirty="0" smtClean="0"/>
              <a:t> 2013, </a:t>
            </a:r>
            <a:r>
              <a:rPr lang="en-US" sz="1800" b="1" dirty="0" err="1" smtClean="0"/>
              <a:t>Terakreditasi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sebagai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Bantuan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Hukum</a:t>
            </a:r>
            <a:r>
              <a:rPr lang="en-US" sz="1800" b="1" dirty="0" smtClean="0"/>
              <a:t>/ OBH yang </a:t>
            </a:r>
            <a:r>
              <a:rPr lang="en-US" sz="1800" b="1" dirty="0" err="1" smtClean="0"/>
              <a:t>membantu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masyarakat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tidak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mampu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khusus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perempuan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anak</a:t>
            </a:r>
            <a:r>
              <a:rPr lang="en-US" sz="1800" b="1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PROGRAM OXFAM, </a:t>
            </a:r>
            <a:r>
              <a:rPr lang="en-US" sz="1800" b="1" dirty="0" err="1" smtClean="0"/>
              <a:t>sejak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Tahun</a:t>
            </a:r>
            <a:r>
              <a:rPr lang="en-US" sz="1800" b="1" dirty="0" smtClean="0"/>
              <a:t> 2012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meliputi</a:t>
            </a:r>
            <a:r>
              <a:rPr lang="en-US" sz="1800" b="1" dirty="0"/>
              <a:t> 5 </a:t>
            </a:r>
            <a:r>
              <a:rPr lang="en-US" sz="1800" b="1" dirty="0" err="1"/>
              <a:t>pos</a:t>
            </a:r>
            <a:r>
              <a:rPr lang="en-US" sz="1800" b="1" dirty="0"/>
              <a:t> </a:t>
            </a:r>
            <a:r>
              <a:rPr lang="en-US" sz="1800" b="1" dirty="0" err="1"/>
              <a:t>wilayah</a:t>
            </a:r>
            <a:r>
              <a:rPr lang="en-US" sz="1800" b="1" dirty="0"/>
              <a:t> </a:t>
            </a:r>
            <a:r>
              <a:rPr lang="en-US" sz="1800" b="1" dirty="0" err="1"/>
              <a:t>kerja</a:t>
            </a:r>
            <a:r>
              <a:rPr lang="en-US" sz="1800" b="1" dirty="0"/>
              <a:t> paralegal </a:t>
            </a:r>
            <a:r>
              <a:rPr lang="en-US" sz="1800" b="1" dirty="0" err="1"/>
              <a:t>komunitas</a:t>
            </a:r>
            <a:r>
              <a:rPr lang="en-US" sz="1800" b="1" dirty="0"/>
              <a:t>, </a:t>
            </a:r>
            <a:r>
              <a:rPr lang="en-US" sz="1800" b="1" dirty="0" err="1"/>
              <a:t>yaitu</a:t>
            </a:r>
            <a:r>
              <a:rPr lang="en-US" sz="1800" b="1" dirty="0"/>
              <a:t> : Denpasar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Badung</a:t>
            </a:r>
            <a:r>
              <a:rPr lang="en-US" sz="1800" b="1" dirty="0"/>
              <a:t>, </a:t>
            </a:r>
            <a:r>
              <a:rPr lang="en-US" sz="1800" b="1" dirty="0" err="1"/>
              <a:t>Gianyar</a:t>
            </a:r>
            <a:r>
              <a:rPr lang="en-US" sz="1800" b="1" dirty="0"/>
              <a:t>, </a:t>
            </a:r>
            <a:r>
              <a:rPr lang="en-US" sz="1800" b="1" dirty="0" err="1"/>
              <a:t>Karangasem</a:t>
            </a:r>
            <a:r>
              <a:rPr lang="en-US" sz="1800" b="1" dirty="0"/>
              <a:t>, </a:t>
            </a:r>
            <a:r>
              <a:rPr lang="en-US" sz="1800" b="1" dirty="0" err="1"/>
              <a:t>Bangli</a:t>
            </a:r>
            <a:r>
              <a:rPr lang="en-US" sz="1800" b="1" dirty="0"/>
              <a:t>, </a:t>
            </a:r>
            <a:r>
              <a:rPr lang="en-US" sz="1800" b="1" dirty="0" err="1"/>
              <a:t>Buleleng</a:t>
            </a:r>
            <a:r>
              <a:rPr lang="en-US" sz="1800" b="1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PROGRAM ROBERT LEMELSON FOUNDATION, </a:t>
            </a:r>
            <a:r>
              <a:rPr lang="en-US" sz="1800" b="1" dirty="0" err="1" smtClean="0"/>
              <a:t>mulai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tahun</a:t>
            </a:r>
            <a:r>
              <a:rPr lang="en-US" sz="1800" b="1" dirty="0" smtClean="0"/>
              <a:t> 2016 program </a:t>
            </a:r>
            <a:r>
              <a:rPr lang="en-US" sz="1800" b="1" dirty="0" err="1"/>
              <a:t>ini</a:t>
            </a:r>
            <a:r>
              <a:rPr lang="en-US" sz="1800" b="1" dirty="0"/>
              <a:t> </a:t>
            </a:r>
            <a:r>
              <a:rPr lang="en-US" sz="1800" b="1" dirty="0" err="1"/>
              <a:t>lebih</a:t>
            </a:r>
            <a:r>
              <a:rPr lang="en-US" sz="1800" b="1" dirty="0"/>
              <a:t> </a:t>
            </a:r>
            <a:r>
              <a:rPr lang="en-US" sz="1800" b="1" dirty="0" err="1"/>
              <a:t>ke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</a:t>
            </a:r>
            <a:r>
              <a:rPr lang="en-US" sz="1800" b="1" dirty="0" err="1"/>
              <a:t>kritis</a:t>
            </a:r>
            <a:r>
              <a:rPr lang="en-US" sz="1800" b="1" dirty="0"/>
              <a:t> </a:t>
            </a:r>
            <a:r>
              <a:rPr lang="en-US" sz="1800" b="1" dirty="0" err="1"/>
              <a:t>hukum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pemangku</a:t>
            </a:r>
            <a:r>
              <a:rPr lang="en-US" sz="1800" b="1" dirty="0"/>
              <a:t> </a:t>
            </a:r>
            <a:r>
              <a:rPr lang="en-US" sz="1800" b="1" dirty="0" err="1"/>
              <a:t>adat</a:t>
            </a:r>
            <a:r>
              <a:rPr lang="en-US" sz="1800" b="1" dirty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survivor </a:t>
            </a:r>
            <a:r>
              <a:rPr lang="en-US" sz="1800" b="1" dirty="0" err="1" smtClean="0"/>
              <a:t>perempuan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kasus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kekerasan</a:t>
            </a:r>
            <a:r>
              <a:rPr lang="en-US" sz="1800" b="1" dirty="0" smtClean="0"/>
              <a:t> </a:t>
            </a:r>
            <a:r>
              <a:rPr lang="en-US" sz="1800" b="1" dirty="0"/>
              <a:t>gender </a:t>
            </a:r>
            <a:r>
              <a:rPr lang="en-US" sz="1800" b="1" dirty="0" err="1"/>
              <a:t>terhadap</a:t>
            </a:r>
            <a:r>
              <a:rPr lang="en-US" sz="1800" b="1" dirty="0"/>
              <a:t> Orang </a:t>
            </a:r>
            <a:r>
              <a:rPr lang="en-US" sz="1800" b="1" dirty="0" err="1"/>
              <a:t>Dengan</a:t>
            </a:r>
            <a:r>
              <a:rPr lang="en-US" sz="1800" b="1" dirty="0"/>
              <a:t> HIV/AIDS (ODHA</a:t>
            </a:r>
            <a:r>
              <a:rPr lang="en-US" sz="1800" b="1" dirty="0" smtClean="0"/>
              <a:t>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BIWA, </a:t>
            </a:r>
            <a:r>
              <a:rPr lang="en-US" sz="1800" b="1" dirty="0" err="1" smtClean="0"/>
              <a:t>Sebagai</a:t>
            </a:r>
            <a:r>
              <a:rPr lang="en-US" sz="1800" b="1" dirty="0" smtClean="0"/>
              <a:t> funding </a:t>
            </a:r>
            <a:r>
              <a:rPr lang="en-US" sz="1800" b="1" dirty="0" err="1" smtClean="0"/>
              <a:t>lokal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support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pengadaan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cetak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buku</a:t>
            </a:r>
            <a:r>
              <a:rPr lang="en-US" sz="1800" b="1" dirty="0" smtClean="0"/>
              <a:t> KDRT.</a:t>
            </a:r>
            <a:endParaRPr lang="en-US" sz="1800" b="1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PRESENTASE KASUS TAHUN 2016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2383"/>
              </p:ext>
            </p:extLst>
          </p:nvPr>
        </p:nvGraphicFramePr>
        <p:xfrm>
          <a:off x="381000" y="1524000"/>
          <a:ext cx="845186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77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JUMLAH KASUS 2016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Kasus</a:t>
            </a:r>
            <a:r>
              <a:rPr lang="en-US" sz="2000" b="1" dirty="0" smtClean="0"/>
              <a:t> 110</a:t>
            </a:r>
          </a:p>
          <a:p>
            <a:r>
              <a:rPr lang="en-US" sz="2000" dirty="0"/>
              <a:t>KDRT </a:t>
            </a:r>
            <a:r>
              <a:rPr lang="en-US" sz="2000" dirty="0" smtClean="0"/>
              <a:t>: 46 </a:t>
            </a:r>
            <a:r>
              <a:rPr lang="en-US" sz="2000" dirty="0" err="1"/>
              <a:t>Kasus</a:t>
            </a:r>
            <a:endParaRPr lang="en-US" sz="2000" dirty="0"/>
          </a:p>
          <a:p>
            <a:r>
              <a:rPr lang="en-US" sz="2000" dirty="0" err="1"/>
              <a:t>Kekerasan</a:t>
            </a:r>
            <a:r>
              <a:rPr lang="en-US" sz="2000" dirty="0"/>
              <a:t> </a:t>
            </a:r>
            <a:r>
              <a:rPr lang="en-US" sz="2000" dirty="0" err="1"/>
              <a:t>Seksual</a:t>
            </a:r>
            <a:r>
              <a:rPr lang="en-US" sz="2000" dirty="0"/>
              <a:t>/</a:t>
            </a:r>
            <a:r>
              <a:rPr lang="en-US" sz="2000" dirty="0" err="1"/>
              <a:t>Pencabulan</a:t>
            </a:r>
            <a:r>
              <a:rPr lang="en-US" sz="2000" dirty="0"/>
              <a:t> </a:t>
            </a:r>
            <a:r>
              <a:rPr lang="en-US" sz="2000" dirty="0" smtClean="0"/>
              <a:t>: 25 </a:t>
            </a:r>
            <a:r>
              <a:rPr lang="en-US" sz="2000" dirty="0" err="1"/>
              <a:t>Kasus</a:t>
            </a:r>
            <a:endParaRPr lang="en-US" sz="2000" dirty="0"/>
          </a:p>
          <a:p>
            <a:r>
              <a:rPr lang="en-US" sz="2000" dirty="0"/>
              <a:t>Trafficking </a:t>
            </a:r>
            <a:r>
              <a:rPr lang="en-US" sz="2000" dirty="0" err="1" smtClean="0"/>
              <a:t>Penelantaran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15 </a:t>
            </a:r>
            <a:r>
              <a:rPr lang="en-US" sz="2000" dirty="0" err="1"/>
              <a:t>Kasus</a:t>
            </a:r>
            <a:endParaRPr lang="en-US" sz="2000" dirty="0"/>
          </a:p>
          <a:p>
            <a:r>
              <a:rPr lang="en-US" sz="2000" dirty="0"/>
              <a:t>Non </a:t>
            </a:r>
            <a:r>
              <a:rPr lang="en-US" sz="2000" dirty="0" err="1"/>
              <a:t>Litigasi</a:t>
            </a:r>
            <a:r>
              <a:rPr lang="en-US" sz="2000" dirty="0"/>
              <a:t> (</a:t>
            </a:r>
            <a:r>
              <a:rPr lang="en-US" sz="2000" dirty="0" err="1"/>
              <a:t>Pendampingan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) </a:t>
            </a:r>
            <a:r>
              <a:rPr lang="en-US" sz="2000" dirty="0" smtClean="0"/>
              <a:t>: 8 </a:t>
            </a:r>
            <a:r>
              <a:rPr lang="en-US" sz="2000" dirty="0" err="1" smtClean="0"/>
              <a:t>Kasus</a:t>
            </a:r>
            <a:endParaRPr lang="en-US" sz="2000" dirty="0"/>
          </a:p>
          <a:p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Berhadapan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(ABH) : </a:t>
            </a:r>
            <a:r>
              <a:rPr lang="en-US" sz="2000" dirty="0" smtClean="0"/>
              <a:t>6 </a:t>
            </a:r>
            <a:r>
              <a:rPr lang="en-US" sz="2000" dirty="0" err="1"/>
              <a:t>Kasus</a:t>
            </a:r>
            <a:endParaRPr lang="en-US" sz="2000" dirty="0"/>
          </a:p>
          <a:p>
            <a:r>
              <a:rPr lang="en-US" sz="2000" dirty="0" err="1"/>
              <a:t>Perceraian</a:t>
            </a:r>
            <a:r>
              <a:rPr lang="en-US" sz="2000" dirty="0"/>
              <a:t> : </a:t>
            </a:r>
            <a:r>
              <a:rPr lang="en-US" sz="2000" dirty="0" smtClean="0"/>
              <a:t>4 </a:t>
            </a:r>
            <a:r>
              <a:rPr lang="en-US" sz="2000" dirty="0" err="1"/>
              <a:t>Kasus</a:t>
            </a:r>
            <a:endParaRPr lang="en-US" sz="2000" dirty="0"/>
          </a:p>
          <a:p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Asuh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: 3 </a:t>
            </a:r>
            <a:r>
              <a:rPr lang="en-US" sz="2000" dirty="0" err="1"/>
              <a:t>Kasus</a:t>
            </a:r>
            <a:endParaRPr lang="en-US" sz="2000" dirty="0"/>
          </a:p>
          <a:p>
            <a:r>
              <a:rPr lang="en-US" sz="2000" dirty="0" err="1"/>
              <a:t>Kekerasan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Pacaran</a:t>
            </a:r>
            <a:r>
              <a:rPr lang="en-US" sz="2000" dirty="0"/>
              <a:t> : </a:t>
            </a:r>
            <a:r>
              <a:rPr lang="en-US" sz="2000" dirty="0" smtClean="0"/>
              <a:t>2 </a:t>
            </a:r>
            <a:r>
              <a:rPr lang="en-US" sz="2000" dirty="0" err="1" smtClean="0"/>
              <a:t>Kasus</a:t>
            </a:r>
            <a:endParaRPr lang="en-US" sz="2000" dirty="0"/>
          </a:p>
          <a:p>
            <a:r>
              <a:rPr lang="en-US" sz="2000" dirty="0" err="1" smtClean="0"/>
              <a:t>Pidana</a:t>
            </a:r>
            <a:r>
              <a:rPr lang="en-US" sz="2000" dirty="0" smtClean="0"/>
              <a:t> / </a:t>
            </a:r>
            <a:r>
              <a:rPr lang="en-US" sz="2000" dirty="0" err="1" smtClean="0"/>
              <a:t>Pembunuhan</a:t>
            </a:r>
            <a:r>
              <a:rPr lang="en-US" sz="2000" dirty="0" smtClean="0"/>
              <a:t> </a:t>
            </a:r>
            <a:r>
              <a:rPr lang="en-US" sz="2000" dirty="0" err="1" smtClean="0"/>
              <a:t>Orok</a:t>
            </a:r>
            <a:r>
              <a:rPr lang="en-US" sz="2000" dirty="0" smtClean="0"/>
              <a:t> : </a:t>
            </a:r>
            <a:r>
              <a:rPr lang="en-US" sz="2000" dirty="0"/>
              <a:t>1 </a:t>
            </a:r>
            <a:r>
              <a:rPr lang="en-US" sz="2000" dirty="0" err="1"/>
              <a:t>Kasus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77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JUMLAH KASUS 2016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Dimana</a:t>
            </a:r>
            <a:r>
              <a:rPr lang="en-US" sz="2800" b="1" dirty="0"/>
              <a:t> </a:t>
            </a:r>
            <a:r>
              <a:rPr lang="en-US" sz="2800" b="1" dirty="0" err="1"/>
              <a:t>Kasus-Kasus</a:t>
            </a:r>
            <a:r>
              <a:rPr lang="en-US" sz="2800" b="1" dirty="0"/>
              <a:t> </a:t>
            </a:r>
            <a:r>
              <a:rPr lang="en-US" sz="2800" b="1" dirty="0" err="1"/>
              <a:t>Tahun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berada</a:t>
            </a:r>
            <a:r>
              <a:rPr lang="en-US" sz="2800" b="1" dirty="0"/>
              <a:t> di </a:t>
            </a:r>
            <a:r>
              <a:rPr lang="en-US" sz="2800" b="1" dirty="0" err="1"/>
              <a:t>wilayah</a:t>
            </a:r>
            <a:r>
              <a:rPr lang="en-US" sz="2800" b="1" dirty="0"/>
              <a:t>  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Denpasar	: 3</a:t>
            </a:r>
            <a:r>
              <a:rPr lang="en-US" sz="2800" b="1" dirty="0" smtClean="0"/>
              <a:t>1 </a:t>
            </a:r>
            <a:r>
              <a:rPr lang="en-US" sz="2800" b="1" dirty="0" err="1"/>
              <a:t>Kasus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Badung</a:t>
            </a:r>
            <a:r>
              <a:rPr lang="en-US" sz="2800" b="1" dirty="0" smtClean="0"/>
              <a:t>	 </a:t>
            </a:r>
            <a:r>
              <a:rPr lang="en-US" sz="2800" b="1" dirty="0"/>
              <a:t>	: </a:t>
            </a:r>
            <a:r>
              <a:rPr lang="en-US" sz="2800" b="1" dirty="0" smtClean="0"/>
              <a:t>23 </a:t>
            </a:r>
            <a:r>
              <a:rPr lang="en-US" sz="2800" b="1" dirty="0" err="1"/>
              <a:t>Kasus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Karangasem</a:t>
            </a:r>
            <a:r>
              <a:rPr lang="en-US" sz="2800" b="1" dirty="0" smtClean="0"/>
              <a:t> </a:t>
            </a:r>
            <a:r>
              <a:rPr lang="en-US" sz="2800" b="1" dirty="0"/>
              <a:t>	</a:t>
            </a:r>
            <a:r>
              <a:rPr lang="en-US" sz="2800" b="1" dirty="0" smtClean="0"/>
              <a:t>: 22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Buleleng</a:t>
            </a:r>
            <a:r>
              <a:rPr lang="en-US" sz="2800" b="1" dirty="0" smtClean="0"/>
              <a:t>		: 12 </a:t>
            </a:r>
            <a:r>
              <a:rPr lang="en-US" sz="2800" b="1" dirty="0" err="1" smtClean="0"/>
              <a:t>Kasus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/>
              <a:t>Gianyar</a:t>
            </a:r>
            <a:r>
              <a:rPr lang="en-US" sz="2800" b="1" dirty="0"/>
              <a:t>		: </a:t>
            </a:r>
            <a:r>
              <a:rPr lang="en-US" sz="2800" b="1" dirty="0" smtClean="0"/>
              <a:t>  5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Bangli</a:t>
            </a:r>
            <a:r>
              <a:rPr lang="en-US" sz="2800" b="1" dirty="0" smtClean="0"/>
              <a:t>		:   5 </a:t>
            </a:r>
            <a:r>
              <a:rPr lang="en-US" sz="2800" b="1" dirty="0" err="1" smtClean="0"/>
              <a:t>Kasus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/>
              <a:t>Tabanan</a:t>
            </a:r>
            <a:r>
              <a:rPr lang="en-US" sz="2800" b="1" dirty="0"/>
              <a:t>		:   </a:t>
            </a:r>
            <a:r>
              <a:rPr lang="en-US" sz="2800" b="1" dirty="0" smtClean="0"/>
              <a:t>5 </a:t>
            </a:r>
            <a:r>
              <a:rPr lang="en-US" sz="2800" b="1" dirty="0" err="1"/>
              <a:t>Kasus</a:t>
            </a:r>
            <a:endParaRPr lang="en-US" sz="2800" b="1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Jembrana</a:t>
            </a:r>
            <a:r>
              <a:rPr lang="en-US" sz="2800" b="1" dirty="0"/>
              <a:t>	:   4 </a:t>
            </a:r>
            <a:r>
              <a:rPr lang="en-US" sz="2800" b="1" dirty="0" err="1" smtClean="0"/>
              <a:t>Kasus</a:t>
            </a:r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 smtClean="0"/>
              <a:t>Klungkung</a:t>
            </a:r>
            <a:r>
              <a:rPr lang="en-US" sz="2800" b="1" dirty="0" smtClean="0"/>
              <a:t>	:   3 </a:t>
            </a:r>
            <a:r>
              <a:rPr lang="en-US" sz="2800" b="1" dirty="0" err="1" smtClean="0"/>
              <a:t>Kasus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260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1334</Words>
  <Application>Microsoft Office PowerPoint</Application>
  <PresentationFormat>On-screen Show (4:3)</PresentationFormat>
  <Paragraphs>164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LEMBAGA BANTUAN HUKUM ASOSIASI PEREMPUAN INDONESIA  UNTUK KEADILAN (LBH APIK) BALI</vt:lpstr>
      <vt:lpstr>PROFIL SINGKAT LBH APIK BALI</vt:lpstr>
      <vt:lpstr>PROFIL SINGKAT LBH APIK BALI</vt:lpstr>
      <vt:lpstr>PROFIL SINGKAT LBH APIK BALI</vt:lpstr>
      <vt:lpstr>STRUKTUR PENGURUS</vt:lpstr>
      <vt:lpstr>ADA 5 FUNDING MEMBANTU KERJA LBH APIK BALI</vt:lpstr>
      <vt:lpstr>PRESENTASE KASUS TAHUN 2016</vt:lpstr>
      <vt:lpstr>JUMLAH KASUS 2016</vt:lpstr>
      <vt:lpstr>JUMLAH KASUS 2016</vt:lpstr>
      <vt:lpstr>PRESENTASE KASUS SAMPAI 8 DESEMBER TAHUN 2017</vt:lpstr>
      <vt:lpstr>JUMLAH KASUS 2017</vt:lpstr>
      <vt:lpstr>JUMLAH KASUS DI WILAYAH TAHUN 2017</vt:lpstr>
      <vt:lpstr>ANALISA KASUS</vt:lpstr>
      <vt:lpstr>Relawan LBH APIK Bali</vt:lpstr>
      <vt:lpstr>KESIMPULAN</vt:lpstr>
      <vt:lpstr>FOTO KEGIATAN</vt:lpstr>
      <vt:lpstr>FOTO KEGIATAN</vt:lpstr>
      <vt:lpstr>FOTO KEGIATAN</vt:lpstr>
      <vt:lpstr>FOTO KEGIATAN</vt:lpstr>
      <vt:lpstr>FOTO KEGIATAN</vt:lpstr>
      <vt:lpstr>FOTO KEGIATAN</vt:lpstr>
      <vt:lpstr>OM SHANTI..SHANTI..SHANTI..OM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LBH APIK BALI</dc:title>
  <dc:creator>Windows User</dc:creator>
  <cp:lastModifiedBy>Windows User</cp:lastModifiedBy>
  <cp:revision>131</cp:revision>
  <dcterms:created xsi:type="dcterms:W3CDTF">2017-12-19T05:17:21Z</dcterms:created>
  <dcterms:modified xsi:type="dcterms:W3CDTF">2018-01-03T09:01:29Z</dcterms:modified>
</cp:coreProperties>
</file>